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5" r:id="rId6"/>
    <p:sldId id="269" r:id="rId7"/>
    <p:sldId id="270" r:id="rId8"/>
    <p:sldId id="271" r:id="rId9"/>
    <p:sldId id="273" r:id="rId10"/>
    <p:sldId id="274" r:id="rId11"/>
    <p:sldId id="280" r:id="rId12"/>
    <p:sldId id="283" r:id="rId13"/>
    <p:sldId id="284" r:id="rId14"/>
    <p:sldId id="275" r:id="rId15"/>
    <p:sldId id="276" r:id="rId16"/>
    <p:sldId id="278" r:id="rId17"/>
    <p:sldId id="285" r:id="rId18"/>
    <p:sldId id="292" r:id="rId19"/>
    <p:sldId id="290" r:id="rId20"/>
    <p:sldId id="291" r:id="rId21"/>
    <p:sldId id="293" r:id="rId22"/>
    <p:sldId id="295" r:id="rId23"/>
    <p:sldId id="296" r:id="rId24"/>
    <p:sldId id="297" r:id="rId25"/>
    <p:sldId id="298" r:id="rId26"/>
    <p:sldId id="299" r:id="rId27"/>
    <p:sldId id="300" r:id="rId28"/>
    <p:sldId id="30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00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04B2633E-9AA8-4467-83ED-33C418C998DD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35E95A5D-1366-4D64-9066-BF9A87C07AD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33E-9AA8-4467-83ED-33C418C998DD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95A5D-1366-4D64-9066-BF9A87C07AD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33E-9AA8-4467-83ED-33C418C998DD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95A5D-1366-4D64-9066-BF9A87C07AD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61FB0-2A9A-4C63-8EF7-557923C85FC0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B00D5-78E3-4EEA-9234-D4582FCE2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58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33E-9AA8-4467-83ED-33C418C998DD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95A5D-1366-4D64-9066-BF9A87C07AD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33E-9AA8-4467-83ED-33C418C998DD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95A5D-1366-4D64-9066-BF9A87C07AD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33E-9AA8-4467-83ED-33C418C998DD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95A5D-1366-4D64-9066-BF9A87C07AD8}" type="slidenum">
              <a:rPr lang="en-AU" smtClean="0"/>
              <a:t>‹#›</a:t>
            </a:fld>
            <a:endParaRPr lang="en-A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33E-9AA8-4467-83ED-33C418C998DD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95A5D-1366-4D64-9066-BF9A87C07AD8}" type="slidenum">
              <a:rPr lang="en-AU" smtClean="0"/>
              <a:t>‹#›</a:t>
            </a:fld>
            <a:endParaRPr lang="en-A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33E-9AA8-4467-83ED-33C418C998DD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95A5D-1366-4D64-9066-BF9A87C07AD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33E-9AA8-4467-83ED-33C418C998DD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95A5D-1366-4D64-9066-BF9A87C07AD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04B2633E-9AA8-4467-83ED-33C418C998DD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35E95A5D-1366-4D64-9066-BF9A87C07AD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04B2633E-9AA8-4467-83ED-33C418C998DD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35E95A5D-1366-4D64-9066-BF9A87C07AD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4B2633E-9AA8-4467-83ED-33C418C998DD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5E95A5D-1366-4D64-9066-BF9A87C07AD8}" type="slidenum">
              <a:rPr lang="en-AU" smtClean="0"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7.png"/><Relationship Id="rId2" Type="http://schemas.microsoft.com/office/2007/relationships/media" Target="../media/media11.wav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7" Type="http://schemas.openxmlformats.org/officeDocument/2006/relationships/image" Target="../media/image7.png"/><Relationship Id="rId2" Type="http://schemas.microsoft.com/office/2007/relationships/media" Target="../media/media13.wav"/><Relationship Id="rId1" Type="http://schemas.openxmlformats.org/officeDocument/2006/relationships/tags" Target="../tags/tag1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4.xml"/><Relationship Id="rId6" Type="http://schemas.openxmlformats.org/officeDocument/2006/relationships/image" Target="../media/image27.png"/><Relationship Id="rId5" Type="http://schemas.openxmlformats.org/officeDocument/2006/relationships/image" Target="../media/image9.gif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7" Type="http://schemas.openxmlformats.org/officeDocument/2006/relationships/image" Target="../media/image27.png"/><Relationship Id="rId2" Type="http://schemas.microsoft.com/office/2007/relationships/media" Target="../media/media19.wav"/><Relationship Id="rId1" Type="http://schemas.openxmlformats.org/officeDocument/2006/relationships/tags" Target="../tags/tag15.xml"/><Relationship Id="rId6" Type="http://schemas.openxmlformats.org/officeDocument/2006/relationships/image" Target="../media/image9.gif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7" Type="http://schemas.openxmlformats.org/officeDocument/2006/relationships/image" Target="../media/image27.png"/><Relationship Id="rId2" Type="http://schemas.microsoft.com/office/2007/relationships/media" Target="../media/media20.wav"/><Relationship Id="rId1" Type="http://schemas.openxmlformats.org/officeDocument/2006/relationships/tags" Target="../tags/tag16.xml"/><Relationship Id="rId6" Type="http://schemas.openxmlformats.org/officeDocument/2006/relationships/image" Target="../media/image9.gif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7" Type="http://schemas.openxmlformats.org/officeDocument/2006/relationships/image" Target="../media/image27.png"/><Relationship Id="rId2" Type="http://schemas.microsoft.com/office/2007/relationships/media" Target="../media/media21.wav"/><Relationship Id="rId1" Type="http://schemas.openxmlformats.org/officeDocument/2006/relationships/tags" Target="../tags/tag17.xml"/><Relationship Id="rId6" Type="http://schemas.openxmlformats.org/officeDocument/2006/relationships/image" Target="../media/image9.gif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7" Type="http://schemas.openxmlformats.org/officeDocument/2006/relationships/image" Target="../media/image27.png"/><Relationship Id="rId2" Type="http://schemas.microsoft.com/office/2007/relationships/media" Target="../media/media22.wav"/><Relationship Id="rId1" Type="http://schemas.openxmlformats.org/officeDocument/2006/relationships/tags" Target="../tags/tag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media3.wav"/><Relationship Id="rId7" Type="http://schemas.openxmlformats.org/officeDocument/2006/relationships/slide" Target="slide6.xml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media4.wav"/><Relationship Id="rId7" Type="http://schemas.openxmlformats.org/officeDocument/2006/relationships/image" Target="../media/image12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7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media6.wav"/><Relationship Id="rId7" Type="http://schemas.openxmlformats.org/officeDocument/2006/relationships/image" Target="../media/image18.jpe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file1.dangcongsan.vn/data/0/images/2020/12/31/halthts/tre-em-suy-dinh-duong.jpg?dpi=150&amp;quality=100&amp;w=68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6984776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95536" y="5733256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i="1" dirty="0">
                <a:latin typeface="+mj-lt"/>
              </a:rPr>
              <a:t>Bác sĩ đo cánh tay của Ali Mohammed Ahmed Jamal, 12 tuổi, người Yemen, bị suy dinh </a:t>
            </a:r>
            <a:r>
              <a:rPr lang="vi-VN" sz="2800" i="1" dirty="0" smtClean="0">
                <a:latin typeface="+mj-lt"/>
              </a:rPr>
              <a:t>dưỡng</a:t>
            </a:r>
            <a:r>
              <a:rPr lang="en-AU" sz="2800" i="1" dirty="0" smtClean="0">
                <a:latin typeface="+mj-lt"/>
              </a:rPr>
              <a:t>.</a:t>
            </a:r>
            <a:endParaRPr lang="en-AU" sz="2800" dirty="0">
              <a:latin typeface="+mj-lt"/>
            </a:endParaRPr>
          </a:p>
        </p:txBody>
      </p:sp>
      <p:pic>
        <p:nvPicPr>
          <p:cNvPr id="4" name="Picture 4" descr="http://media.tinmoi.vn/2012/02/06/67_8_1328501977_95_nguoiduatin-anh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71525"/>
            <a:ext cx="7100267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060460"/>
              </p:ext>
            </p:extLst>
          </p:nvPr>
        </p:nvGraphicFramePr>
        <p:xfrm>
          <a:off x="1403648" y="836712"/>
          <a:ext cx="6408712" cy="3168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2"/>
              </a:tblGrid>
              <a:tr h="3168352">
                <a:tc>
                  <a:txBody>
                    <a:bodyPr/>
                    <a:lstStyle/>
                    <a:p>
                      <a:pPr algn="ctr"/>
                      <a:r>
                        <a:rPr lang="en-AU" sz="28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r>
                        <a:rPr lang="en-AU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THIỆU CHƯƠNG TRÌNH MÔN CÔNG NGHỆ 7_NÔNG NGHIỆP</a:t>
                      </a:r>
                    </a:p>
                    <a:p>
                      <a:pPr algn="ctr"/>
                      <a:endParaRPr lang="en-AU" sz="2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A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PHẦN 1.  TRỒNG TRỌT</a:t>
                      </a:r>
                    </a:p>
                    <a:p>
                      <a:r>
                        <a:rPr lang="en-A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PHẦN 2. LÂM NGHIỆP</a:t>
                      </a:r>
                    </a:p>
                    <a:p>
                      <a:r>
                        <a:rPr lang="en-A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PHẦN 3. CHĂN NUÔI</a:t>
                      </a:r>
                    </a:p>
                    <a:p>
                      <a:r>
                        <a:rPr lang="en-A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PHẦN 4. THỦY SẢN</a:t>
                      </a:r>
                      <a:endParaRPr lang="en-A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62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50">
        <p14:prism isContent="1"/>
      </p:transition>
    </mc:Choice>
    <mc:Fallback xmlns="">
      <p:transition spd="slow" advTm="77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642339"/>
            <a:ext cx="6965245" cy="1202485"/>
          </a:xfrm>
        </p:spPr>
        <p:txBody>
          <a:bodyPr>
            <a:normAutofit/>
          </a:bodyPr>
          <a:lstStyle/>
          <a:p>
            <a:r>
              <a:rPr lang="en-AU" sz="3600" b="1" dirty="0" smtClean="0">
                <a:solidFill>
                  <a:srgbClr val="FF0000"/>
                </a:solidFill>
              </a:rPr>
              <a:t>CHỦ ĐỀ 1. ĐẤT TRỒNG(3 </a:t>
            </a:r>
            <a:r>
              <a:rPr lang="en-AU" sz="3600" b="1" dirty="0" err="1" smtClean="0">
                <a:solidFill>
                  <a:srgbClr val="FF0000"/>
                </a:solidFill>
              </a:rPr>
              <a:t>tiết</a:t>
            </a:r>
            <a:r>
              <a:rPr lang="en-AU" sz="3600" b="1" dirty="0" smtClean="0">
                <a:solidFill>
                  <a:srgbClr val="FF0000"/>
                </a:solidFill>
              </a:rPr>
              <a:t>)</a:t>
            </a:r>
            <a:br>
              <a:rPr lang="en-AU" sz="3600" b="1" dirty="0" smtClean="0">
                <a:solidFill>
                  <a:srgbClr val="FF0000"/>
                </a:solidFill>
              </a:rPr>
            </a:br>
            <a:r>
              <a:rPr lang="en-AU" sz="3600" b="1" dirty="0" err="1" smtClean="0">
                <a:solidFill>
                  <a:srgbClr val="7030A0"/>
                </a:solidFill>
              </a:rPr>
              <a:t>Bài</a:t>
            </a:r>
            <a:r>
              <a:rPr lang="en-AU" sz="3600" b="1" dirty="0" smtClean="0">
                <a:solidFill>
                  <a:srgbClr val="7030A0"/>
                </a:solidFill>
              </a:rPr>
              <a:t> 2, 3, 4, 5, 6</a:t>
            </a:r>
            <a:endParaRPr lang="en-AU" sz="36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060848"/>
            <a:ext cx="6984776" cy="4032448"/>
          </a:xfrm>
        </p:spPr>
        <p:txBody>
          <a:bodyPr/>
          <a:lstStyle/>
          <a:p>
            <a:r>
              <a:rPr lang="en-AU" sz="2800" b="1" dirty="0" err="1" smtClean="0">
                <a:solidFill>
                  <a:srgbClr val="C00000"/>
                </a:solidFill>
              </a:rPr>
              <a:t>Mục</a:t>
            </a:r>
            <a:r>
              <a:rPr lang="en-AU" sz="2800" b="1" dirty="0" smtClean="0">
                <a:solidFill>
                  <a:srgbClr val="C00000"/>
                </a:solidFill>
              </a:rPr>
              <a:t> </a:t>
            </a:r>
            <a:r>
              <a:rPr lang="en-AU" sz="2800" b="1" dirty="0" err="1" smtClean="0">
                <a:solidFill>
                  <a:srgbClr val="C00000"/>
                </a:solidFill>
              </a:rPr>
              <a:t>tiêu</a:t>
            </a:r>
            <a:r>
              <a:rPr lang="en-AU" sz="2800" b="1" dirty="0" smtClean="0">
                <a:solidFill>
                  <a:srgbClr val="C00000"/>
                </a:solidFill>
              </a:rPr>
              <a:t> </a:t>
            </a:r>
            <a:r>
              <a:rPr lang="en-AU" sz="2800" b="1" dirty="0" err="1" smtClean="0">
                <a:solidFill>
                  <a:srgbClr val="C00000"/>
                </a:solidFill>
              </a:rPr>
              <a:t>chủ</a:t>
            </a:r>
            <a:r>
              <a:rPr lang="en-AU" sz="2800" b="1" dirty="0" smtClean="0">
                <a:solidFill>
                  <a:srgbClr val="C00000"/>
                </a:solidFill>
              </a:rPr>
              <a:t> </a:t>
            </a:r>
            <a:r>
              <a:rPr lang="en-AU" sz="2800" b="1" dirty="0" err="1" smtClean="0">
                <a:solidFill>
                  <a:srgbClr val="C00000"/>
                </a:solidFill>
              </a:rPr>
              <a:t>đề</a:t>
            </a:r>
            <a:r>
              <a:rPr lang="en-AU" sz="2800" b="1" dirty="0" smtClean="0">
                <a:solidFill>
                  <a:srgbClr val="C00000"/>
                </a:solidFill>
              </a:rPr>
              <a:t>:</a:t>
            </a:r>
          </a:p>
          <a:p>
            <a:pPr marL="457200" indent="-457200">
              <a:buAutoNum type="arabicPeriod"/>
            </a:pPr>
            <a:r>
              <a:rPr lang="en-AU" dirty="0" err="1" smtClean="0"/>
              <a:t>Nêu</a:t>
            </a:r>
            <a:r>
              <a:rPr lang="en-AU" dirty="0" smtClean="0"/>
              <a:t> </a:t>
            </a:r>
            <a:r>
              <a:rPr lang="en-AU" dirty="0" err="1" smtClean="0"/>
              <a:t>được</a:t>
            </a:r>
            <a:r>
              <a:rPr lang="en-AU" dirty="0" smtClean="0"/>
              <a:t> </a:t>
            </a:r>
            <a:r>
              <a:rPr lang="en-AU" dirty="0" err="1" smtClean="0"/>
              <a:t>vai</a:t>
            </a:r>
            <a:r>
              <a:rPr lang="en-AU" dirty="0" smtClean="0"/>
              <a:t> </a:t>
            </a:r>
            <a:r>
              <a:rPr lang="en-AU" dirty="0" err="1" smtClean="0"/>
              <a:t>trò</a:t>
            </a:r>
            <a:r>
              <a:rPr lang="en-AU" dirty="0" smtClean="0"/>
              <a:t> </a:t>
            </a:r>
            <a:r>
              <a:rPr lang="en-AU" dirty="0" err="1" smtClean="0"/>
              <a:t>của</a:t>
            </a:r>
            <a:r>
              <a:rPr lang="en-AU" dirty="0" smtClean="0"/>
              <a:t> </a:t>
            </a:r>
            <a:r>
              <a:rPr lang="en-AU" dirty="0" err="1" smtClean="0"/>
              <a:t>đất</a:t>
            </a:r>
            <a:r>
              <a:rPr lang="en-AU" dirty="0" smtClean="0"/>
              <a:t> </a:t>
            </a:r>
            <a:r>
              <a:rPr lang="en-AU" dirty="0" err="1" smtClean="0"/>
              <a:t>trồng</a:t>
            </a:r>
            <a:r>
              <a:rPr lang="en-AU" dirty="0" smtClean="0"/>
              <a:t> </a:t>
            </a:r>
            <a:r>
              <a:rPr lang="en-AU" dirty="0" err="1" smtClean="0"/>
              <a:t>đối</a:t>
            </a:r>
            <a:r>
              <a:rPr lang="en-AU" dirty="0" smtClean="0"/>
              <a:t> </a:t>
            </a:r>
            <a:r>
              <a:rPr lang="en-AU" dirty="0" err="1" smtClean="0"/>
              <a:t>với</a:t>
            </a:r>
            <a:r>
              <a:rPr lang="en-AU" dirty="0" smtClean="0"/>
              <a:t> </a:t>
            </a:r>
            <a:r>
              <a:rPr lang="en-AU" dirty="0" err="1" smtClean="0"/>
              <a:t>cây</a:t>
            </a:r>
            <a:r>
              <a:rPr lang="en-AU" dirty="0" smtClean="0"/>
              <a:t>.</a:t>
            </a:r>
          </a:p>
          <a:p>
            <a:pPr marL="457200" indent="-457200">
              <a:buAutoNum type="arabicPeriod"/>
            </a:pPr>
            <a:r>
              <a:rPr lang="en-AU" dirty="0" err="1" smtClean="0"/>
              <a:t>Kể</a:t>
            </a:r>
            <a:r>
              <a:rPr lang="en-AU" dirty="0" smtClean="0"/>
              <a:t> </a:t>
            </a:r>
            <a:r>
              <a:rPr lang="en-AU" dirty="0" err="1" smtClean="0"/>
              <a:t>tên</a:t>
            </a:r>
            <a:r>
              <a:rPr lang="en-AU" dirty="0" smtClean="0"/>
              <a:t> </a:t>
            </a:r>
            <a:r>
              <a:rPr lang="en-AU" dirty="0" err="1" smtClean="0"/>
              <a:t>được</a:t>
            </a:r>
            <a:r>
              <a:rPr lang="en-AU" dirty="0" smtClean="0"/>
              <a:t> </a:t>
            </a:r>
            <a:r>
              <a:rPr lang="en-AU" dirty="0" err="1" smtClean="0"/>
              <a:t>các</a:t>
            </a:r>
            <a:r>
              <a:rPr lang="en-AU" dirty="0" smtClean="0"/>
              <a:t> </a:t>
            </a:r>
            <a:r>
              <a:rPr lang="en-AU" dirty="0" err="1" smtClean="0"/>
              <a:t>thành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r>
              <a:rPr lang="en-AU" dirty="0" smtClean="0"/>
              <a:t> </a:t>
            </a:r>
            <a:r>
              <a:rPr lang="en-AU" dirty="0" err="1" smtClean="0"/>
              <a:t>chính</a:t>
            </a:r>
            <a:r>
              <a:rPr lang="en-AU" dirty="0" smtClean="0"/>
              <a:t> </a:t>
            </a:r>
            <a:r>
              <a:rPr lang="en-AU" dirty="0" err="1" smtClean="0"/>
              <a:t>của</a:t>
            </a:r>
            <a:r>
              <a:rPr lang="en-AU" dirty="0" smtClean="0"/>
              <a:t> </a:t>
            </a:r>
            <a:r>
              <a:rPr lang="en-AU" dirty="0" err="1" smtClean="0"/>
              <a:t>đất</a:t>
            </a:r>
            <a:r>
              <a:rPr lang="en-AU" dirty="0" smtClean="0"/>
              <a:t> </a:t>
            </a:r>
            <a:r>
              <a:rPr lang="en-AU" dirty="0" err="1" smtClean="0"/>
              <a:t>trồng</a:t>
            </a:r>
            <a:r>
              <a:rPr lang="en-AU" dirty="0" smtClean="0"/>
              <a:t>.</a:t>
            </a:r>
          </a:p>
          <a:p>
            <a:pPr marL="457200" indent="-457200">
              <a:buAutoNum type="arabicPeriod"/>
            </a:pPr>
            <a:r>
              <a:rPr lang="en-AU" dirty="0" err="1" smtClean="0"/>
              <a:t>Trình</a:t>
            </a:r>
            <a:r>
              <a:rPr lang="en-AU" dirty="0" smtClean="0"/>
              <a:t> </a:t>
            </a:r>
            <a:r>
              <a:rPr lang="en-AU" dirty="0" err="1" smtClean="0"/>
              <a:t>bày</a:t>
            </a:r>
            <a:r>
              <a:rPr lang="en-AU" dirty="0" smtClean="0"/>
              <a:t> </a:t>
            </a:r>
            <a:r>
              <a:rPr lang="en-AU" dirty="0" err="1" smtClean="0"/>
              <a:t>được</a:t>
            </a:r>
            <a:r>
              <a:rPr lang="en-AU" dirty="0" smtClean="0"/>
              <a:t> </a:t>
            </a:r>
            <a:r>
              <a:rPr lang="en-AU" dirty="0" err="1" smtClean="0"/>
              <a:t>một</a:t>
            </a:r>
            <a:r>
              <a:rPr lang="en-AU" dirty="0" smtClean="0"/>
              <a:t> </a:t>
            </a:r>
            <a:r>
              <a:rPr lang="en-AU" dirty="0" err="1" smtClean="0"/>
              <a:t>số</a:t>
            </a:r>
            <a:r>
              <a:rPr lang="en-AU" dirty="0" smtClean="0"/>
              <a:t> </a:t>
            </a:r>
            <a:r>
              <a:rPr lang="en-AU" dirty="0" err="1" smtClean="0"/>
              <a:t>tính</a:t>
            </a:r>
            <a:r>
              <a:rPr lang="en-AU" dirty="0" smtClean="0"/>
              <a:t> </a:t>
            </a:r>
            <a:r>
              <a:rPr lang="en-AU" dirty="0" err="1" smtClean="0"/>
              <a:t>chất</a:t>
            </a:r>
            <a:r>
              <a:rPr lang="en-AU" dirty="0" smtClean="0"/>
              <a:t> </a:t>
            </a:r>
            <a:r>
              <a:rPr lang="en-AU" dirty="0" err="1" smtClean="0"/>
              <a:t>chính</a:t>
            </a:r>
            <a:r>
              <a:rPr lang="en-AU" dirty="0" smtClean="0"/>
              <a:t> </a:t>
            </a:r>
            <a:r>
              <a:rPr lang="en-AU" dirty="0" err="1" smtClean="0"/>
              <a:t>của</a:t>
            </a:r>
            <a:r>
              <a:rPr lang="en-AU" dirty="0" smtClean="0"/>
              <a:t> </a:t>
            </a:r>
            <a:r>
              <a:rPr lang="en-AU" dirty="0" err="1" smtClean="0"/>
              <a:t>đất</a:t>
            </a:r>
            <a:r>
              <a:rPr lang="en-AU" dirty="0" smtClean="0"/>
              <a:t> </a:t>
            </a:r>
            <a:r>
              <a:rPr lang="en-AU" dirty="0" err="1" smtClean="0"/>
              <a:t>trồng</a:t>
            </a:r>
            <a:r>
              <a:rPr lang="en-AU" dirty="0" smtClean="0"/>
              <a:t>.</a:t>
            </a:r>
          </a:p>
          <a:p>
            <a:pPr marL="457200" indent="-457200">
              <a:buAutoNum type="arabicPeriod"/>
            </a:pPr>
            <a:r>
              <a:rPr lang="en-AU" dirty="0" err="1" smtClean="0"/>
              <a:t>Trình</a:t>
            </a:r>
            <a:r>
              <a:rPr lang="en-AU" dirty="0" smtClean="0"/>
              <a:t> </a:t>
            </a:r>
            <a:r>
              <a:rPr lang="en-AU" dirty="0" err="1" smtClean="0"/>
              <a:t>bày</a:t>
            </a:r>
            <a:r>
              <a:rPr lang="en-AU" dirty="0" smtClean="0"/>
              <a:t> </a:t>
            </a:r>
            <a:r>
              <a:rPr lang="en-AU" dirty="0" err="1" smtClean="0"/>
              <a:t>được</a:t>
            </a:r>
            <a:r>
              <a:rPr lang="en-AU" dirty="0" smtClean="0"/>
              <a:t> </a:t>
            </a:r>
            <a:r>
              <a:rPr lang="en-AU" dirty="0" err="1" smtClean="0"/>
              <a:t>một</a:t>
            </a:r>
            <a:r>
              <a:rPr lang="en-AU" dirty="0" smtClean="0"/>
              <a:t> </a:t>
            </a:r>
            <a:r>
              <a:rPr lang="en-AU" dirty="0" err="1" smtClean="0"/>
              <a:t>số</a:t>
            </a:r>
            <a:r>
              <a:rPr lang="en-AU" dirty="0" smtClean="0"/>
              <a:t> </a:t>
            </a:r>
            <a:r>
              <a:rPr lang="en-AU" dirty="0" err="1" smtClean="0"/>
              <a:t>biện</a:t>
            </a:r>
            <a:r>
              <a:rPr lang="en-AU" dirty="0" smtClean="0"/>
              <a:t> </a:t>
            </a:r>
            <a:r>
              <a:rPr lang="en-AU" dirty="0" err="1" smtClean="0"/>
              <a:t>pháp</a:t>
            </a:r>
            <a:r>
              <a:rPr lang="en-AU" dirty="0" smtClean="0"/>
              <a:t> </a:t>
            </a:r>
            <a:r>
              <a:rPr lang="en-AU" dirty="0" err="1" smtClean="0"/>
              <a:t>cải</a:t>
            </a:r>
            <a:r>
              <a:rPr lang="en-AU" dirty="0" smtClean="0"/>
              <a:t> </a:t>
            </a:r>
            <a:r>
              <a:rPr lang="en-AU" dirty="0" err="1" smtClean="0"/>
              <a:t>tạo</a:t>
            </a:r>
            <a:r>
              <a:rPr lang="en-AU" dirty="0" smtClean="0"/>
              <a:t> </a:t>
            </a:r>
            <a:r>
              <a:rPr lang="en-AU" dirty="0" err="1" smtClean="0"/>
              <a:t>và</a:t>
            </a:r>
            <a:r>
              <a:rPr lang="en-AU" dirty="0" smtClean="0"/>
              <a:t> </a:t>
            </a:r>
            <a:r>
              <a:rPr lang="en-AU" dirty="0" err="1" smtClean="0"/>
              <a:t>bảo</a:t>
            </a:r>
            <a:r>
              <a:rPr lang="en-AU" dirty="0" smtClean="0"/>
              <a:t> </a:t>
            </a:r>
            <a:r>
              <a:rPr lang="en-AU" dirty="0" err="1" smtClean="0"/>
              <a:t>vệ</a:t>
            </a:r>
            <a:r>
              <a:rPr lang="en-AU" dirty="0" smtClean="0"/>
              <a:t> </a:t>
            </a:r>
            <a:r>
              <a:rPr lang="en-AU" dirty="0" err="1" smtClean="0"/>
              <a:t>các</a:t>
            </a:r>
            <a:r>
              <a:rPr lang="en-AU" dirty="0" smtClean="0"/>
              <a:t> </a:t>
            </a:r>
            <a:r>
              <a:rPr lang="en-AU" dirty="0" err="1" smtClean="0"/>
              <a:t>nhóm</a:t>
            </a:r>
            <a:r>
              <a:rPr lang="en-AU" dirty="0" smtClean="0"/>
              <a:t> </a:t>
            </a:r>
            <a:r>
              <a:rPr lang="en-AU" dirty="0" err="1" smtClean="0"/>
              <a:t>đất</a:t>
            </a:r>
            <a:r>
              <a:rPr lang="en-AU" dirty="0" smtClean="0"/>
              <a:t> </a:t>
            </a:r>
            <a:r>
              <a:rPr lang="en-AU" dirty="0" err="1" smtClean="0"/>
              <a:t>trồng</a:t>
            </a:r>
            <a:r>
              <a:rPr lang="en-AU" dirty="0" smtClean="0"/>
              <a:t> </a:t>
            </a:r>
            <a:r>
              <a:rPr lang="en-AU" dirty="0" err="1" smtClean="0"/>
              <a:t>chính</a:t>
            </a:r>
            <a:r>
              <a:rPr lang="en-AU" dirty="0" smtClean="0"/>
              <a:t> ở </a:t>
            </a:r>
            <a:r>
              <a:rPr lang="en-AU" dirty="0" err="1" smtClean="0"/>
              <a:t>nước</a:t>
            </a:r>
            <a:r>
              <a:rPr lang="en-AU" dirty="0" smtClean="0"/>
              <a:t> ta.</a:t>
            </a:r>
          </a:p>
          <a:p>
            <a:pPr marL="457200" indent="-457200">
              <a:buAutoNum type="arabicPeriod"/>
            </a:pPr>
            <a:r>
              <a:rPr lang="en-AU" dirty="0" err="1" smtClean="0"/>
              <a:t>Thực</a:t>
            </a:r>
            <a:r>
              <a:rPr lang="en-AU" dirty="0" smtClean="0"/>
              <a:t> </a:t>
            </a:r>
            <a:r>
              <a:rPr lang="en-AU" dirty="0" err="1" smtClean="0"/>
              <a:t>hiện</a:t>
            </a:r>
            <a:r>
              <a:rPr lang="en-AU" dirty="0" smtClean="0"/>
              <a:t> </a:t>
            </a:r>
            <a:r>
              <a:rPr lang="en-AU" dirty="0" err="1" smtClean="0"/>
              <a:t>được</a:t>
            </a:r>
            <a:r>
              <a:rPr lang="en-AU" dirty="0" smtClean="0"/>
              <a:t> </a:t>
            </a:r>
            <a:r>
              <a:rPr lang="en-AU" dirty="0" err="1" smtClean="0"/>
              <a:t>các</a:t>
            </a:r>
            <a:r>
              <a:rPr lang="en-AU" dirty="0" smtClean="0"/>
              <a:t> </a:t>
            </a:r>
            <a:r>
              <a:rPr lang="en-AU" dirty="0" err="1" smtClean="0"/>
              <a:t>bước</a:t>
            </a:r>
            <a:r>
              <a:rPr lang="en-AU" dirty="0" smtClean="0"/>
              <a:t> </a:t>
            </a:r>
            <a:r>
              <a:rPr lang="en-AU" dirty="0" err="1" smtClean="0"/>
              <a:t>xác</a:t>
            </a:r>
            <a:r>
              <a:rPr lang="en-AU" dirty="0" smtClean="0"/>
              <a:t> </a:t>
            </a:r>
            <a:r>
              <a:rPr lang="en-AU" dirty="0" err="1" smtClean="0"/>
              <a:t>định</a:t>
            </a:r>
            <a:r>
              <a:rPr lang="en-AU" dirty="0" smtClean="0"/>
              <a:t> </a:t>
            </a:r>
            <a:r>
              <a:rPr lang="en-AU" dirty="0" err="1" smtClean="0"/>
              <a:t>mẫu</a:t>
            </a:r>
            <a:r>
              <a:rPr lang="en-AU" dirty="0" smtClean="0"/>
              <a:t> </a:t>
            </a:r>
            <a:r>
              <a:rPr lang="en-AU" dirty="0" err="1" smtClean="0"/>
              <a:t>đất</a:t>
            </a:r>
            <a:r>
              <a:rPr lang="en-AU" dirty="0" smtClean="0"/>
              <a:t> </a:t>
            </a:r>
            <a:r>
              <a:rPr lang="en-AU" dirty="0" err="1" smtClean="0"/>
              <a:t>trồng</a:t>
            </a:r>
            <a:r>
              <a:rPr lang="en-AU" dirty="0" smtClean="0"/>
              <a:t> </a:t>
            </a:r>
            <a:r>
              <a:rPr lang="en-AU" dirty="0" err="1" smtClean="0"/>
              <a:t>thực</a:t>
            </a:r>
            <a:r>
              <a:rPr lang="en-AU" dirty="0" smtClean="0"/>
              <a:t> </a:t>
            </a:r>
            <a:r>
              <a:rPr lang="en-AU" dirty="0" err="1" smtClean="0"/>
              <a:t>tế</a:t>
            </a:r>
            <a:r>
              <a:rPr lang="en-AU" dirty="0" smtClean="0"/>
              <a:t> </a:t>
            </a:r>
            <a:r>
              <a:rPr lang="en-AU" dirty="0" err="1" smtClean="0"/>
              <a:t>tại</a:t>
            </a:r>
            <a:r>
              <a:rPr lang="en-AU" dirty="0" smtClean="0"/>
              <a:t> </a:t>
            </a:r>
            <a:r>
              <a:rPr lang="en-AU" dirty="0" err="1" smtClean="0"/>
              <a:t>địa</a:t>
            </a:r>
            <a:r>
              <a:rPr lang="en-AU" dirty="0" smtClean="0"/>
              <a:t> </a:t>
            </a:r>
            <a:r>
              <a:rPr lang="en-AU" dirty="0" err="1" smtClean="0"/>
              <a:t>phương</a:t>
            </a:r>
            <a:r>
              <a:rPr lang="en-AU" dirty="0" smtClean="0"/>
              <a:t> </a:t>
            </a:r>
            <a:r>
              <a:rPr lang="en-AU" dirty="0" err="1" smtClean="0"/>
              <a:t>bằng</a:t>
            </a:r>
            <a:r>
              <a:rPr lang="en-AU" dirty="0" smtClean="0"/>
              <a:t> </a:t>
            </a:r>
            <a:r>
              <a:rPr lang="en-AU" dirty="0" err="1" smtClean="0"/>
              <a:t>phương</a:t>
            </a:r>
            <a:r>
              <a:rPr lang="en-AU" dirty="0" smtClean="0"/>
              <a:t> </a:t>
            </a:r>
            <a:r>
              <a:rPr lang="en-AU" dirty="0" err="1" smtClean="0"/>
              <a:t>pháp</a:t>
            </a:r>
            <a:r>
              <a:rPr lang="en-AU" dirty="0" smtClean="0"/>
              <a:t> </a:t>
            </a:r>
            <a:r>
              <a:rPr lang="en-AU" dirty="0" err="1" smtClean="0"/>
              <a:t>đơn</a:t>
            </a:r>
            <a:r>
              <a:rPr lang="en-AU" dirty="0" smtClean="0"/>
              <a:t> </a:t>
            </a:r>
            <a:r>
              <a:rPr lang="en-AU" dirty="0" err="1" smtClean="0"/>
              <a:t>giản</a:t>
            </a:r>
            <a:r>
              <a:rPr lang="en-AU" dirty="0" smtClean="0"/>
              <a:t>.</a:t>
            </a:r>
            <a:endParaRPr lang="en-AU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76">
        <p14:prism isContent="1"/>
      </p:transition>
    </mc:Choice>
    <mc:Fallback xmlns="">
      <p:transition spd="slow" advTm="403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Content Placeholder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7905" y="3284984"/>
            <a:ext cx="4968551" cy="3054350"/>
          </a:xfrm>
          <a:prstGeom prst="rect">
            <a:avLst/>
          </a:prstGeom>
        </p:spPr>
      </p:pic>
      <p:pic>
        <p:nvPicPr>
          <p:cNvPr id="36867" name="Content Placeholder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548680"/>
            <a:ext cx="3240360" cy="2880320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4355976" y="875928"/>
            <a:ext cx="3960440" cy="1544960"/>
          </a:xfrm>
          <a:prstGeom prst="wedgeEllipseCallout">
            <a:avLst>
              <a:gd name="adj1" fmla="val -37621"/>
              <a:gd name="adj2" fmla="val 67066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93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05">
        <p14:prism isContent="1"/>
      </p:transition>
    </mc:Choice>
    <mc:Fallback xmlns="">
      <p:transition spd="slow" advTm="332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27584" y="764704"/>
            <a:ext cx="7560840" cy="1202485"/>
          </a:xfrm>
        </p:spPr>
        <p:txBody>
          <a:bodyPr>
            <a:no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thấy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vỏ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trái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trồng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hay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AU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Content Placeholder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844824"/>
            <a:ext cx="7776864" cy="45167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97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41">
        <p14:prism isContent="1"/>
      </p:transition>
    </mc:Choice>
    <mc:Fallback xmlns="">
      <p:transition spd="slow" advTm="24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7815" y="2197100"/>
            <a:ext cx="8356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vi-V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trồng là lớp đất bề mặt tơi xốp của vỏ trái đất </a:t>
            </a:r>
          </a:p>
        </p:txBody>
      </p:sp>
      <p:pic>
        <p:nvPicPr>
          <p:cNvPr id="3" name="Text Box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" y="3581400"/>
            <a:ext cx="766648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83568" y="2870200"/>
            <a:ext cx="49904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just" eaLnBrk="1" hangingPunct="1"/>
            <a:r>
              <a:rPr lang="en-US" altLang="vi-VN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- </a:t>
            </a:r>
            <a:r>
              <a:rPr lang="en-US" altLang="vi-VN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Là</a:t>
            </a:r>
            <a:r>
              <a:rPr lang="en-US" altLang="vi-VN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nơi</a:t>
            </a:r>
            <a:r>
              <a:rPr lang="en-US" altLang="vi-VN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thực</a:t>
            </a:r>
            <a:r>
              <a:rPr lang="en-US" altLang="vi-VN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vật</a:t>
            </a:r>
            <a:r>
              <a:rPr lang="en-US" altLang="vi-VN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có</a:t>
            </a:r>
            <a:r>
              <a:rPr lang="en-US" altLang="vi-VN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thể</a:t>
            </a:r>
            <a:r>
              <a:rPr lang="en-US" altLang="vi-VN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sinh</a:t>
            </a:r>
            <a:r>
              <a:rPr lang="en-US" altLang="vi-VN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sống</a:t>
            </a:r>
            <a:endParaRPr lang="en-US" altLang="vi-VN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1907704" y="234950"/>
            <a:ext cx="6017096" cy="1577975"/>
          </a:xfrm>
          <a:prstGeom prst="wedgeEllipseCallout">
            <a:avLst>
              <a:gd name="adj1" fmla="val -37621"/>
              <a:gd name="adj2" fmla="val 67066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891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10216" b="6081"/>
          <a:stretch/>
        </p:blipFill>
        <p:spPr bwMode="auto">
          <a:xfrm>
            <a:off x="755578" y="4178301"/>
            <a:ext cx="7704854" cy="220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487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26">
        <p14:prism isContent="1"/>
      </p:transition>
    </mc:Choice>
    <mc:Fallback xmlns="">
      <p:transition spd="slow" advTm="288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9" grpId="1"/>
      <p:bldP spid="6" grpId="0"/>
      <p:bldP spid="6" grpId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548680"/>
            <a:ext cx="6965245" cy="1202485"/>
          </a:xfrm>
        </p:spPr>
        <p:txBody>
          <a:bodyPr>
            <a:normAutofit/>
          </a:bodyPr>
          <a:lstStyle/>
          <a:p>
            <a:r>
              <a:rPr lang="en-AU" sz="2800" b="1" dirty="0" err="1" smtClean="0">
                <a:solidFill>
                  <a:srgbClr val="FF0000"/>
                </a:solidFill>
              </a:rPr>
              <a:t>Bài</a:t>
            </a:r>
            <a:r>
              <a:rPr lang="en-AU" sz="2800" b="1" dirty="0" smtClean="0">
                <a:solidFill>
                  <a:srgbClr val="FF0000"/>
                </a:solidFill>
              </a:rPr>
              <a:t> 2.KHÁI NIỆM VỀ ĐẤT TRỒNG VÀ THÀNH PHẦN CỦA ĐẤT TRỒNG</a:t>
            </a:r>
            <a:endParaRPr lang="en-AU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844824"/>
            <a:ext cx="7200800" cy="1080120"/>
          </a:xfrm>
        </p:spPr>
        <p:txBody>
          <a:bodyPr/>
          <a:lstStyle/>
          <a:p>
            <a:pPr marL="0" indent="0">
              <a:buNone/>
            </a:pPr>
            <a:r>
              <a:rPr lang="en-AU" b="1" dirty="0" smtClean="0"/>
              <a:t>I. KHÁI NIỆM VỀ ĐẤT TRỒNG</a:t>
            </a:r>
          </a:p>
          <a:p>
            <a:pPr marL="457200" indent="-457200">
              <a:buAutoNum type="arabicPeriod"/>
            </a:pPr>
            <a:r>
              <a:rPr lang="en-AU" b="1" dirty="0" err="1" smtClean="0">
                <a:solidFill>
                  <a:srgbClr val="0070C0"/>
                </a:solidFill>
              </a:rPr>
              <a:t>Đất</a:t>
            </a:r>
            <a:r>
              <a:rPr lang="en-AU" b="1" dirty="0" smtClean="0">
                <a:solidFill>
                  <a:srgbClr val="0070C0"/>
                </a:solidFill>
              </a:rPr>
              <a:t> </a:t>
            </a:r>
            <a:r>
              <a:rPr lang="en-AU" b="1" dirty="0" err="1" smtClean="0">
                <a:solidFill>
                  <a:srgbClr val="0070C0"/>
                </a:solidFill>
              </a:rPr>
              <a:t>trồng</a:t>
            </a:r>
            <a:r>
              <a:rPr lang="en-AU" b="1" dirty="0" smtClean="0">
                <a:solidFill>
                  <a:srgbClr val="0070C0"/>
                </a:solidFill>
              </a:rPr>
              <a:t> </a:t>
            </a:r>
            <a:r>
              <a:rPr lang="en-AU" b="1" dirty="0" err="1" smtClean="0">
                <a:solidFill>
                  <a:srgbClr val="0070C0"/>
                </a:solidFill>
              </a:rPr>
              <a:t>là</a:t>
            </a:r>
            <a:r>
              <a:rPr lang="en-AU" b="1" dirty="0" smtClean="0">
                <a:solidFill>
                  <a:srgbClr val="0070C0"/>
                </a:solidFill>
              </a:rPr>
              <a:t> </a:t>
            </a:r>
            <a:r>
              <a:rPr lang="en-AU" b="1" dirty="0" err="1" smtClean="0">
                <a:solidFill>
                  <a:srgbClr val="0070C0"/>
                </a:solidFill>
              </a:rPr>
              <a:t>gì</a:t>
            </a:r>
            <a:r>
              <a:rPr lang="en-AU" b="1" dirty="0" smtClean="0">
                <a:solidFill>
                  <a:srgbClr val="0070C0"/>
                </a:solidFill>
              </a:rPr>
              <a:t>?</a:t>
            </a:r>
          </a:p>
          <a:p>
            <a:pPr marL="0" indent="0">
              <a:buNone/>
            </a:pPr>
            <a:endParaRPr lang="en-AU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2780928"/>
            <a:ext cx="66967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None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id-ID" sz="2800" dirty="0"/>
          </a:p>
        </p:txBody>
      </p:sp>
      <p:sp>
        <p:nvSpPr>
          <p:cNvPr id="6" name="Cloud Callout 5"/>
          <p:cNvSpPr/>
          <p:nvPr/>
        </p:nvSpPr>
        <p:spPr>
          <a:xfrm>
            <a:off x="2555776" y="4005064"/>
            <a:ext cx="5400600" cy="172819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 smtClean="0">
                <a:solidFill>
                  <a:srgbClr val="C00000"/>
                </a:solidFill>
              </a:rPr>
              <a:t>Theo </a:t>
            </a:r>
            <a:r>
              <a:rPr lang="en-AU" sz="2800" dirty="0" err="1" smtClean="0">
                <a:solidFill>
                  <a:srgbClr val="C00000"/>
                </a:solidFill>
              </a:rPr>
              <a:t>em</a:t>
            </a:r>
            <a:r>
              <a:rPr lang="en-AU" sz="2800" dirty="0" smtClean="0">
                <a:solidFill>
                  <a:srgbClr val="C00000"/>
                </a:solidFill>
              </a:rPr>
              <a:t>, </a:t>
            </a:r>
            <a:r>
              <a:rPr lang="en-AU" sz="2800" dirty="0" err="1" smtClean="0">
                <a:solidFill>
                  <a:srgbClr val="C00000"/>
                </a:solidFill>
              </a:rPr>
              <a:t>cây</a:t>
            </a:r>
            <a:r>
              <a:rPr lang="en-AU" sz="2800" dirty="0" smtClean="0">
                <a:solidFill>
                  <a:srgbClr val="C00000"/>
                </a:solidFill>
              </a:rPr>
              <a:t> </a:t>
            </a:r>
            <a:r>
              <a:rPr lang="en-AU" sz="2800" dirty="0" err="1" smtClean="0">
                <a:solidFill>
                  <a:srgbClr val="C00000"/>
                </a:solidFill>
              </a:rPr>
              <a:t>trồng</a:t>
            </a:r>
            <a:r>
              <a:rPr lang="en-AU" sz="2800" dirty="0" smtClean="0">
                <a:solidFill>
                  <a:srgbClr val="C00000"/>
                </a:solidFill>
              </a:rPr>
              <a:t> </a:t>
            </a:r>
            <a:r>
              <a:rPr lang="en-AU" sz="2800" dirty="0" err="1" smtClean="0">
                <a:solidFill>
                  <a:srgbClr val="C00000"/>
                </a:solidFill>
              </a:rPr>
              <a:t>có</a:t>
            </a:r>
            <a:r>
              <a:rPr lang="en-AU" sz="2800" dirty="0" smtClean="0">
                <a:solidFill>
                  <a:srgbClr val="C00000"/>
                </a:solidFill>
              </a:rPr>
              <a:t> </a:t>
            </a:r>
            <a:r>
              <a:rPr lang="en-AU" sz="2800" dirty="0" err="1" smtClean="0">
                <a:solidFill>
                  <a:srgbClr val="C00000"/>
                </a:solidFill>
              </a:rPr>
              <a:t>thể</a:t>
            </a:r>
            <a:r>
              <a:rPr lang="en-AU" sz="2800" dirty="0" smtClean="0">
                <a:solidFill>
                  <a:srgbClr val="C00000"/>
                </a:solidFill>
              </a:rPr>
              <a:t> </a:t>
            </a:r>
            <a:r>
              <a:rPr lang="en-AU" sz="2800" dirty="0" err="1" smtClean="0">
                <a:solidFill>
                  <a:srgbClr val="C00000"/>
                </a:solidFill>
              </a:rPr>
              <a:t>sống</a:t>
            </a:r>
            <a:r>
              <a:rPr lang="en-AU" sz="2800" dirty="0" smtClean="0">
                <a:solidFill>
                  <a:srgbClr val="C00000"/>
                </a:solidFill>
              </a:rPr>
              <a:t> </a:t>
            </a:r>
            <a:r>
              <a:rPr lang="en-AU" sz="2800" dirty="0" err="1" smtClean="0">
                <a:solidFill>
                  <a:srgbClr val="C00000"/>
                </a:solidFill>
              </a:rPr>
              <a:t>được</a:t>
            </a:r>
            <a:r>
              <a:rPr lang="en-AU" sz="2800" dirty="0" smtClean="0">
                <a:solidFill>
                  <a:srgbClr val="C00000"/>
                </a:solidFill>
              </a:rPr>
              <a:t> </a:t>
            </a:r>
            <a:r>
              <a:rPr lang="en-AU" sz="2800" dirty="0" err="1" smtClean="0">
                <a:solidFill>
                  <a:srgbClr val="C00000"/>
                </a:solidFill>
              </a:rPr>
              <a:t>trong</a:t>
            </a:r>
            <a:r>
              <a:rPr lang="en-AU" sz="2800" dirty="0" smtClean="0">
                <a:solidFill>
                  <a:srgbClr val="C00000"/>
                </a:solidFill>
              </a:rPr>
              <a:t> </a:t>
            </a:r>
            <a:r>
              <a:rPr lang="en-AU" sz="2800" dirty="0" err="1" smtClean="0">
                <a:solidFill>
                  <a:srgbClr val="C00000"/>
                </a:solidFill>
              </a:rPr>
              <a:t>môi</a:t>
            </a:r>
            <a:r>
              <a:rPr lang="en-AU" sz="2800" dirty="0" smtClean="0">
                <a:solidFill>
                  <a:srgbClr val="C00000"/>
                </a:solidFill>
              </a:rPr>
              <a:t> </a:t>
            </a:r>
            <a:r>
              <a:rPr lang="en-AU" sz="2800" dirty="0" err="1" smtClean="0">
                <a:solidFill>
                  <a:srgbClr val="C00000"/>
                </a:solidFill>
              </a:rPr>
              <a:t>trường</a:t>
            </a:r>
            <a:r>
              <a:rPr lang="en-AU" sz="2800" dirty="0" smtClean="0">
                <a:solidFill>
                  <a:srgbClr val="C00000"/>
                </a:solidFill>
              </a:rPr>
              <a:t> </a:t>
            </a:r>
            <a:r>
              <a:rPr lang="en-AU" sz="2800" dirty="0" err="1" smtClean="0">
                <a:solidFill>
                  <a:srgbClr val="C00000"/>
                </a:solidFill>
              </a:rPr>
              <a:t>nào</a:t>
            </a:r>
            <a:r>
              <a:rPr lang="en-AU" sz="2800" dirty="0" smtClean="0">
                <a:solidFill>
                  <a:srgbClr val="C00000"/>
                </a:solidFill>
              </a:rPr>
              <a:t>?</a:t>
            </a:r>
            <a:endParaRPr lang="en-AU" sz="2800" dirty="0">
              <a:solidFill>
                <a:srgbClr val="C00000"/>
              </a:solidFill>
            </a:endParaRPr>
          </a:p>
        </p:txBody>
      </p:sp>
      <p:pic>
        <p:nvPicPr>
          <p:cNvPr id="7" name="Picture 11" descr="Book-0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568" y="2708920"/>
            <a:ext cx="649513" cy="496156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6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51">
        <p14:prism isContent="1"/>
      </p:transition>
    </mc:Choice>
    <mc:Fallback xmlns="">
      <p:transition spd="slow" advTm="49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476672"/>
            <a:ext cx="6965245" cy="1202485"/>
          </a:xfrm>
        </p:spPr>
        <p:txBody>
          <a:bodyPr>
            <a:normAutofit/>
          </a:bodyPr>
          <a:lstStyle/>
          <a:p>
            <a:r>
              <a:rPr lang="en-AU" sz="2800" b="1" dirty="0" err="1" smtClean="0">
                <a:solidFill>
                  <a:srgbClr val="FF0000"/>
                </a:solidFill>
              </a:rPr>
              <a:t>Bài</a:t>
            </a:r>
            <a:r>
              <a:rPr lang="en-AU" sz="2800" b="1" dirty="0" smtClean="0">
                <a:solidFill>
                  <a:srgbClr val="FF0000"/>
                </a:solidFill>
              </a:rPr>
              <a:t> 2.KHÁI NIỆM VỀ ĐẤT TRỒNG VÀ THÀNH PHẦN CỦA ĐẤT TRỒNG</a:t>
            </a:r>
            <a:endParaRPr lang="en-AU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628800"/>
            <a:ext cx="7200800" cy="165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600" b="1" dirty="0" smtClean="0"/>
              <a:t>I. KHÁI NIỆM VỀ ĐẤT TRỒNG</a:t>
            </a:r>
          </a:p>
          <a:p>
            <a:pPr marL="457200" indent="-457200">
              <a:buAutoNum type="arabicPeriod"/>
            </a:pPr>
            <a:r>
              <a:rPr lang="en-AU" sz="2600" b="1" dirty="0" err="1" smtClean="0">
                <a:solidFill>
                  <a:srgbClr val="0070C0"/>
                </a:solidFill>
              </a:rPr>
              <a:t>Đất</a:t>
            </a:r>
            <a:r>
              <a:rPr lang="en-AU" sz="2600" b="1" dirty="0" smtClean="0">
                <a:solidFill>
                  <a:srgbClr val="0070C0"/>
                </a:solidFill>
              </a:rPr>
              <a:t> </a:t>
            </a:r>
            <a:r>
              <a:rPr lang="en-AU" sz="2600" b="1" dirty="0" err="1" smtClean="0">
                <a:solidFill>
                  <a:srgbClr val="0070C0"/>
                </a:solidFill>
              </a:rPr>
              <a:t>trồng</a:t>
            </a:r>
            <a:r>
              <a:rPr lang="en-AU" sz="2600" b="1" dirty="0" smtClean="0">
                <a:solidFill>
                  <a:srgbClr val="0070C0"/>
                </a:solidFill>
              </a:rPr>
              <a:t> </a:t>
            </a:r>
            <a:r>
              <a:rPr lang="en-AU" sz="2600" b="1" dirty="0" err="1" smtClean="0">
                <a:solidFill>
                  <a:srgbClr val="0070C0"/>
                </a:solidFill>
              </a:rPr>
              <a:t>là</a:t>
            </a:r>
            <a:r>
              <a:rPr lang="en-AU" sz="2600" b="1" dirty="0" smtClean="0">
                <a:solidFill>
                  <a:srgbClr val="0070C0"/>
                </a:solidFill>
              </a:rPr>
              <a:t> </a:t>
            </a:r>
            <a:r>
              <a:rPr lang="en-AU" sz="2600" b="1" dirty="0" err="1" smtClean="0">
                <a:solidFill>
                  <a:srgbClr val="0070C0"/>
                </a:solidFill>
              </a:rPr>
              <a:t>gì</a:t>
            </a:r>
            <a:r>
              <a:rPr lang="en-AU" sz="2600" b="1" dirty="0" smtClean="0">
                <a:solidFill>
                  <a:srgbClr val="0070C0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en-AU" sz="2600" b="1" dirty="0" err="1" smtClean="0">
                <a:solidFill>
                  <a:srgbClr val="0070C0"/>
                </a:solidFill>
              </a:rPr>
              <a:t>Vai</a:t>
            </a:r>
            <a:r>
              <a:rPr lang="en-AU" sz="2600" b="1" dirty="0" smtClean="0">
                <a:solidFill>
                  <a:srgbClr val="0070C0"/>
                </a:solidFill>
              </a:rPr>
              <a:t> </a:t>
            </a:r>
            <a:r>
              <a:rPr lang="en-AU" sz="2600" b="1" dirty="0" err="1" smtClean="0">
                <a:solidFill>
                  <a:srgbClr val="0070C0"/>
                </a:solidFill>
              </a:rPr>
              <a:t>trò</a:t>
            </a:r>
            <a:r>
              <a:rPr lang="en-AU" sz="2600" b="1" dirty="0" smtClean="0">
                <a:solidFill>
                  <a:srgbClr val="0070C0"/>
                </a:solidFill>
              </a:rPr>
              <a:t> </a:t>
            </a:r>
            <a:r>
              <a:rPr lang="en-AU" sz="2600" b="1" dirty="0" err="1" smtClean="0">
                <a:solidFill>
                  <a:srgbClr val="0070C0"/>
                </a:solidFill>
              </a:rPr>
              <a:t>của</a:t>
            </a:r>
            <a:r>
              <a:rPr lang="en-AU" sz="2600" b="1" dirty="0" smtClean="0">
                <a:solidFill>
                  <a:srgbClr val="0070C0"/>
                </a:solidFill>
              </a:rPr>
              <a:t> </a:t>
            </a:r>
            <a:r>
              <a:rPr lang="en-AU" sz="2600" b="1" dirty="0" err="1" smtClean="0">
                <a:solidFill>
                  <a:srgbClr val="0070C0"/>
                </a:solidFill>
              </a:rPr>
              <a:t>đất</a:t>
            </a:r>
            <a:r>
              <a:rPr lang="en-AU" sz="2600" b="1" dirty="0" smtClean="0">
                <a:solidFill>
                  <a:srgbClr val="0070C0"/>
                </a:solidFill>
              </a:rPr>
              <a:t> </a:t>
            </a:r>
            <a:r>
              <a:rPr lang="en-AU" sz="2600" b="1" dirty="0" err="1" smtClean="0">
                <a:solidFill>
                  <a:srgbClr val="0070C0"/>
                </a:solidFill>
              </a:rPr>
              <a:t>trồng</a:t>
            </a:r>
            <a:r>
              <a:rPr lang="en-AU" sz="2600" b="1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en-AU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3284984"/>
            <a:ext cx="2952328" cy="267765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b="1" dirty="0" err="1"/>
              <a:t>Bài</a:t>
            </a:r>
            <a:r>
              <a:rPr lang="en-AU" sz="2400" b="1" dirty="0"/>
              <a:t> </a:t>
            </a:r>
            <a:r>
              <a:rPr lang="en-AU" sz="2400" b="1" dirty="0" err="1"/>
              <a:t>tập</a:t>
            </a:r>
            <a:r>
              <a:rPr lang="en-AU" sz="2400" b="1" dirty="0"/>
              <a:t>. </a:t>
            </a:r>
            <a:r>
              <a:rPr lang="en-AU" sz="2400" dirty="0" err="1"/>
              <a:t>Quan</a:t>
            </a:r>
            <a:r>
              <a:rPr lang="en-AU" sz="2400" dirty="0"/>
              <a:t> </a:t>
            </a:r>
            <a:r>
              <a:rPr lang="en-AU" sz="2400" dirty="0" err="1"/>
              <a:t>sát</a:t>
            </a:r>
            <a:r>
              <a:rPr lang="en-AU" sz="2400" dirty="0"/>
              <a:t> </a:t>
            </a:r>
            <a:r>
              <a:rPr lang="en-AU" sz="2400" dirty="0" err="1"/>
              <a:t>hình</a:t>
            </a:r>
            <a:r>
              <a:rPr lang="en-AU" sz="2400" dirty="0"/>
              <a:t> </a:t>
            </a:r>
            <a:r>
              <a:rPr lang="en-AU" sz="2400" dirty="0" err="1" smtClean="0"/>
              <a:t>và</a:t>
            </a:r>
            <a:r>
              <a:rPr lang="en-AU" sz="2400" dirty="0" smtClean="0"/>
              <a:t> </a:t>
            </a:r>
            <a:r>
              <a:rPr lang="en-AU" sz="2400" dirty="0" err="1"/>
              <a:t>trả</a:t>
            </a:r>
            <a:r>
              <a:rPr lang="en-AU" sz="2400" dirty="0"/>
              <a:t> </a:t>
            </a:r>
            <a:r>
              <a:rPr lang="en-AU" sz="2400" dirty="0" err="1"/>
              <a:t>lời</a:t>
            </a:r>
            <a:r>
              <a:rPr lang="en-AU" sz="2400" dirty="0"/>
              <a:t> </a:t>
            </a:r>
            <a:r>
              <a:rPr lang="en-AU" sz="2400" dirty="0" err="1"/>
              <a:t>câu</a:t>
            </a:r>
            <a:r>
              <a:rPr lang="en-AU" sz="2400" dirty="0"/>
              <a:t> </a:t>
            </a:r>
            <a:r>
              <a:rPr lang="en-AU" sz="2400" dirty="0" err="1"/>
              <a:t>hỏi</a:t>
            </a:r>
            <a:r>
              <a:rPr lang="en-AU" sz="2400" dirty="0"/>
              <a:t>: </a:t>
            </a:r>
            <a:r>
              <a:rPr lang="en-AU" sz="2400" b="1" dirty="0" err="1"/>
              <a:t>Trồng</a:t>
            </a:r>
            <a:r>
              <a:rPr lang="en-AU" sz="2400" b="1" dirty="0"/>
              <a:t> </a:t>
            </a:r>
            <a:r>
              <a:rPr lang="en-AU" sz="2400" b="1" dirty="0" err="1"/>
              <a:t>cây</a:t>
            </a:r>
            <a:r>
              <a:rPr lang="en-AU" sz="2400" b="1" dirty="0"/>
              <a:t> </a:t>
            </a:r>
            <a:r>
              <a:rPr lang="en-AU" sz="2400" b="1" dirty="0" err="1"/>
              <a:t>trong</a:t>
            </a:r>
            <a:r>
              <a:rPr lang="en-AU" sz="2400" b="1" dirty="0"/>
              <a:t> </a:t>
            </a:r>
            <a:r>
              <a:rPr lang="en-AU" sz="2400" b="1" dirty="0" err="1"/>
              <a:t>môi</a:t>
            </a:r>
            <a:r>
              <a:rPr lang="en-AU" sz="2400" b="1" dirty="0"/>
              <a:t> </a:t>
            </a:r>
            <a:r>
              <a:rPr lang="en-AU" sz="2400" b="1" dirty="0" err="1"/>
              <a:t>trường</a:t>
            </a:r>
            <a:r>
              <a:rPr lang="en-AU" sz="2400" b="1" dirty="0"/>
              <a:t> </a:t>
            </a:r>
            <a:r>
              <a:rPr lang="en-AU" sz="2400" b="1" dirty="0" err="1"/>
              <a:t>đất</a:t>
            </a:r>
            <a:r>
              <a:rPr lang="en-AU" sz="2400" b="1" dirty="0"/>
              <a:t> </a:t>
            </a:r>
            <a:r>
              <a:rPr lang="en-AU" sz="2400" b="1" dirty="0" err="1"/>
              <a:t>và</a:t>
            </a:r>
            <a:r>
              <a:rPr lang="en-AU" sz="2400" b="1" dirty="0"/>
              <a:t> </a:t>
            </a:r>
            <a:r>
              <a:rPr lang="en-AU" sz="2400" b="1" dirty="0" err="1"/>
              <a:t>môi</a:t>
            </a:r>
            <a:r>
              <a:rPr lang="en-AU" sz="2400" b="1" dirty="0"/>
              <a:t> </a:t>
            </a:r>
            <a:r>
              <a:rPr lang="en-AU" sz="2400" b="1" dirty="0" err="1"/>
              <a:t>trường</a:t>
            </a:r>
            <a:r>
              <a:rPr lang="en-AU" sz="2400" b="1" dirty="0"/>
              <a:t> </a:t>
            </a:r>
            <a:r>
              <a:rPr lang="en-AU" sz="2400" b="1" dirty="0" err="1"/>
              <a:t>nước</a:t>
            </a:r>
            <a:r>
              <a:rPr lang="en-AU" sz="2400" b="1" dirty="0"/>
              <a:t> </a:t>
            </a:r>
            <a:r>
              <a:rPr lang="en-AU" sz="2400" b="1" dirty="0" err="1"/>
              <a:t>có</a:t>
            </a:r>
            <a:r>
              <a:rPr lang="en-AU" sz="2400" b="1" dirty="0"/>
              <a:t> </a:t>
            </a:r>
            <a:r>
              <a:rPr lang="en-AU" sz="2400" b="1" dirty="0" err="1"/>
              <a:t>điểm</a:t>
            </a:r>
            <a:r>
              <a:rPr lang="en-AU" sz="2400" b="1" dirty="0"/>
              <a:t> </a:t>
            </a:r>
            <a:r>
              <a:rPr lang="en-AU" sz="2400" b="1" dirty="0" err="1"/>
              <a:t>gì</a:t>
            </a:r>
            <a:r>
              <a:rPr lang="en-AU" sz="2400" b="1" dirty="0"/>
              <a:t> </a:t>
            </a:r>
            <a:r>
              <a:rPr lang="en-AU" sz="2400" b="1" dirty="0" err="1"/>
              <a:t>giống</a:t>
            </a:r>
            <a:r>
              <a:rPr lang="en-AU" sz="2400" b="1" dirty="0"/>
              <a:t> </a:t>
            </a:r>
            <a:r>
              <a:rPr lang="en-AU" sz="2400" b="1" dirty="0" err="1"/>
              <a:t>và</a:t>
            </a:r>
            <a:r>
              <a:rPr lang="en-AU" sz="2400" b="1" dirty="0"/>
              <a:t> </a:t>
            </a:r>
            <a:r>
              <a:rPr lang="en-AU" sz="2400" b="1" dirty="0" err="1"/>
              <a:t>khác</a:t>
            </a:r>
            <a:r>
              <a:rPr lang="en-AU" sz="2400" b="1" dirty="0"/>
              <a:t> </a:t>
            </a:r>
            <a:r>
              <a:rPr lang="en-AU" sz="2400" b="1" dirty="0" err="1"/>
              <a:t>nhau</a:t>
            </a:r>
            <a:r>
              <a:rPr lang="en-AU" sz="2400" b="1" dirty="0"/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3672408" cy="375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39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37">
        <p14:prism isContent="1"/>
      </p:transition>
    </mc:Choice>
    <mc:Fallback xmlns="">
      <p:transition spd="slow" advTm="594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476672"/>
            <a:ext cx="6965245" cy="1202485"/>
          </a:xfrm>
        </p:spPr>
        <p:txBody>
          <a:bodyPr>
            <a:normAutofit/>
          </a:bodyPr>
          <a:lstStyle/>
          <a:p>
            <a:r>
              <a:rPr lang="en-AU" sz="2800" b="1" dirty="0" err="1" smtClean="0">
                <a:solidFill>
                  <a:srgbClr val="FF0000"/>
                </a:solidFill>
              </a:rPr>
              <a:t>Bài</a:t>
            </a:r>
            <a:r>
              <a:rPr lang="en-AU" sz="2800" b="1" dirty="0" smtClean="0">
                <a:solidFill>
                  <a:srgbClr val="FF0000"/>
                </a:solidFill>
              </a:rPr>
              <a:t> 2.KHÁI NIỆM VỀ ĐẤT TRỒNG VÀ THÀNH PHẦN CỦA ĐẤT TRỒNG</a:t>
            </a:r>
            <a:endParaRPr lang="en-AU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628800"/>
            <a:ext cx="7200800" cy="3024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800" b="1" dirty="0" smtClean="0"/>
              <a:t>I. KHÁI NIỆM VỀ ĐẤT TRỒNG</a:t>
            </a:r>
          </a:p>
          <a:p>
            <a:pPr marL="457200" indent="-457200">
              <a:buAutoNum type="arabicPeriod"/>
            </a:pPr>
            <a:r>
              <a:rPr lang="en-AU" sz="2800" b="1" dirty="0" err="1" smtClean="0">
                <a:solidFill>
                  <a:srgbClr val="0070C0"/>
                </a:solidFill>
              </a:rPr>
              <a:t>Đất</a:t>
            </a:r>
            <a:r>
              <a:rPr lang="en-AU" sz="2800" b="1" dirty="0" smtClean="0">
                <a:solidFill>
                  <a:srgbClr val="0070C0"/>
                </a:solidFill>
              </a:rPr>
              <a:t> </a:t>
            </a:r>
            <a:r>
              <a:rPr lang="en-AU" sz="2800" b="1" dirty="0" err="1" smtClean="0">
                <a:solidFill>
                  <a:srgbClr val="0070C0"/>
                </a:solidFill>
              </a:rPr>
              <a:t>trồng</a:t>
            </a:r>
            <a:r>
              <a:rPr lang="en-AU" sz="2800" b="1" dirty="0" smtClean="0">
                <a:solidFill>
                  <a:srgbClr val="0070C0"/>
                </a:solidFill>
              </a:rPr>
              <a:t> </a:t>
            </a:r>
            <a:r>
              <a:rPr lang="en-AU" sz="2800" b="1" dirty="0" err="1" smtClean="0">
                <a:solidFill>
                  <a:srgbClr val="0070C0"/>
                </a:solidFill>
              </a:rPr>
              <a:t>là</a:t>
            </a:r>
            <a:r>
              <a:rPr lang="en-AU" sz="2800" b="1" dirty="0" smtClean="0">
                <a:solidFill>
                  <a:srgbClr val="0070C0"/>
                </a:solidFill>
              </a:rPr>
              <a:t> </a:t>
            </a:r>
            <a:r>
              <a:rPr lang="en-AU" sz="2800" b="1" dirty="0" err="1" smtClean="0">
                <a:solidFill>
                  <a:srgbClr val="0070C0"/>
                </a:solidFill>
              </a:rPr>
              <a:t>gì</a:t>
            </a:r>
            <a:r>
              <a:rPr lang="en-AU" sz="2800" b="1" dirty="0" smtClean="0">
                <a:solidFill>
                  <a:srgbClr val="0070C0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en-AU" sz="2800" b="1" dirty="0" err="1" smtClean="0">
                <a:solidFill>
                  <a:srgbClr val="0070C0"/>
                </a:solidFill>
              </a:rPr>
              <a:t>Vai</a:t>
            </a:r>
            <a:r>
              <a:rPr lang="en-AU" sz="2800" b="1" dirty="0" smtClean="0">
                <a:solidFill>
                  <a:srgbClr val="0070C0"/>
                </a:solidFill>
              </a:rPr>
              <a:t> </a:t>
            </a:r>
            <a:r>
              <a:rPr lang="en-AU" sz="2800" b="1" dirty="0" err="1" smtClean="0">
                <a:solidFill>
                  <a:srgbClr val="0070C0"/>
                </a:solidFill>
              </a:rPr>
              <a:t>trò</a:t>
            </a:r>
            <a:r>
              <a:rPr lang="en-AU" sz="2800" b="1" dirty="0" smtClean="0">
                <a:solidFill>
                  <a:srgbClr val="0070C0"/>
                </a:solidFill>
              </a:rPr>
              <a:t> </a:t>
            </a:r>
            <a:r>
              <a:rPr lang="en-AU" sz="2800" b="1" dirty="0" err="1" smtClean="0">
                <a:solidFill>
                  <a:srgbClr val="0070C0"/>
                </a:solidFill>
              </a:rPr>
              <a:t>của</a:t>
            </a:r>
            <a:r>
              <a:rPr lang="en-AU" sz="2800" b="1" dirty="0" smtClean="0">
                <a:solidFill>
                  <a:srgbClr val="0070C0"/>
                </a:solidFill>
              </a:rPr>
              <a:t> </a:t>
            </a:r>
            <a:r>
              <a:rPr lang="en-AU" sz="2800" b="1" dirty="0" err="1" smtClean="0">
                <a:solidFill>
                  <a:srgbClr val="0070C0"/>
                </a:solidFill>
              </a:rPr>
              <a:t>đất</a:t>
            </a:r>
            <a:r>
              <a:rPr lang="en-AU" sz="2800" b="1" dirty="0" smtClean="0">
                <a:solidFill>
                  <a:srgbClr val="0070C0"/>
                </a:solidFill>
              </a:rPr>
              <a:t> </a:t>
            </a:r>
            <a:r>
              <a:rPr lang="en-AU" sz="2800" b="1" dirty="0" err="1" smtClean="0">
                <a:solidFill>
                  <a:srgbClr val="0070C0"/>
                </a:solidFill>
              </a:rPr>
              <a:t>trồng</a:t>
            </a:r>
            <a:r>
              <a:rPr lang="en-AU" sz="2800" b="1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en-AU" sz="2800" b="1" dirty="0">
                <a:solidFill>
                  <a:srgbClr val="0070C0"/>
                </a:solidFill>
              </a:rPr>
              <a:t>	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vững</a:t>
            </a:r>
            <a:endParaRPr lang="en-AU" sz="2800" b="1" dirty="0" smtClean="0"/>
          </a:p>
          <a:p>
            <a:pPr marL="0" indent="0">
              <a:buNone/>
            </a:pPr>
            <a:r>
              <a:rPr lang="en-AU" sz="2800" b="1" dirty="0" smtClean="0"/>
              <a:t>II. THÀNH PHẦN CỦA ĐẤT TRỒNG</a:t>
            </a:r>
          </a:p>
          <a:p>
            <a:pPr marL="457200" indent="-457200">
              <a:buAutoNum type="arabicPeriod"/>
            </a:pPr>
            <a:endParaRPr lang="en-AU" sz="26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AU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91131" y="4530771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3200" dirty="0" err="1" smtClean="0">
                <a:solidFill>
                  <a:srgbClr val="FF0000"/>
                </a:solidFill>
              </a:rPr>
              <a:t>Quan</a:t>
            </a:r>
            <a:r>
              <a:rPr lang="en-AU" sz="3200" dirty="0" smtClean="0">
                <a:solidFill>
                  <a:srgbClr val="FF0000"/>
                </a:solidFill>
              </a:rPr>
              <a:t> </a:t>
            </a:r>
            <a:r>
              <a:rPr lang="en-AU" sz="3200" dirty="0" err="1" smtClean="0">
                <a:solidFill>
                  <a:srgbClr val="FF0000"/>
                </a:solidFill>
              </a:rPr>
              <a:t>sát</a:t>
            </a:r>
            <a:r>
              <a:rPr lang="en-AU" sz="3200" dirty="0" smtClean="0">
                <a:solidFill>
                  <a:srgbClr val="FF0000"/>
                </a:solidFill>
              </a:rPr>
              <a:t> </a:t>
            </a:r>
            <a:r>
              <a:rPr lang="en-AU" sz="3200" dirty="0" err="1" smtClean="0">
                <a:solidFill>
                  <a:srgbClr val="FF0000"/>
                </a:solidFill>
              </a:rPr>
              <a:t>sơ</a:t>
            </a:r>
            <a:r>
              <a:rPr lang="en-AU" sz="3200" dirty="0" smtClean="0">
                <a:solidFill>
                  <a:srgbClr val="FF0000"/>
                </a:solidFill>
              </a:rPr>
              <a:t> </a:t>
            </a:r>
            <a:r>
              <a:rPr lang="en-AU" sz="3200" dirty="0" err="1" smtClean="0">
                <a:solidFill>
                  <a:srgbClr val="FF0000"/>
                </a:solidFill>
              </a:rPr>
              <a:t>đồ</a:t>
            </a:r>
            <a:r>
              <a:rPr lang="en-AU" sz="3200" dirty="0" smtClean="0">
                <a:solidFill>
                  <a:srgbClr val="FF0000"/>
                </a:solidFill>
              </a:rPr>
              <a:t> 1, </a:t>
            </a:r>
            <a:r>
              <a:rPr lang="en-AU" sz="3200" dirty="0" err="1" smtClean="0">
                <a:solidFill>
                  <a:srgbClr val="FF0000"/>
                </a:solidFill>
              </a:rPr>
              <a:t>hãy</a:t>
            </a:r>
            <a:r>
              <a:rPr lang="en-AU" sz="3200" dirty="0" smtClean="0">
                <a:solidFill>
                  <a:srgbClr val="FF0000"/>
                </a:solidFill>
              </a:rPr>
              <a:t> </a:t>
            </a:r>
            <a:r>
              <a:rPr lang="en-AU" sz="3200" dirty="0" err="1" smtClean="0">
                <a:solidFill>
                  <a:srgbClr val="FF0000"/>
                </a:solidFill>
              </a:rPr>
              <a:t>cho</a:t>
            </a:r>
            <a:r>
              <a:rPr lang="en-AU" sz="3200" dirty="0" smtClean="0">
                <a:solidFill>
                  <a:srgbClr val="FF0000"/>
                </a:solidFill>
              </a:rPr>
              <a:t> </a:t>
            </a:r>
            <a:r>
              <a:rPr lang="en-AU" sz="3200" dirty="0" err="1" smtClean="0">
                <a:solidFill>
                  <a:srgbClr val="FF0000"/>
                </a:solidFill>
              </a:rPr>
              <a:t>biết</a:t>
            </a:r>
            <a:r>
              <a:rPr lang="en-AU" sz="3200" dirty="0" smtClean="0">
                <a:solidFill>
                  <a:srgbClr val="FF0000"/>
                </a:solidFill>
              </a:rPr>
              <a:t> </a:t>
            </a:r>
            <a:r>
              <a:rPr lang="en-AU" sz="3200" dirty="0" err="1" smtClean="0">
                <a:solidFill>
                  <a:srgbClr val="FF0000"/>
                </a:solidFill>
              </a:rPr>
              <a:t>đất</a:t>
            </a:r>
            <a:r>
              <a:rPr lang="en-AU" sz="3200" dirty="0" smtClean="0">
                <a:solidFill>
                  <a:srgbClr val="FF0000"/>
                </a:solidFill>
              </a:rPr>
              <a:t> </a:t>
            </a:r>
            <a:r>
              <a:rPr lang="en-AU" sz="3200" dirty="0" err="1" smtClean="0">
                <a:solidFill>
                  <a:srgbClr val="FF0000"/>
                </a:solidFill>
              </a:rPr>
              <a:t>trồng</a:t>
            </a:r>
            <a:r>
              <a:rPr lang="en-AU" sz="3200" dirty="0" smtClean="0">
                <a:solidFill>
                  <a:srgbClr val="FF0000"/>
                </a:solidFill>
              </a:rPr>
              <a:t> </a:t>
            </a:r>
            <a:r>
              <a:rPr lang="en-AU" sz="3200" dirty="0" err="1" smtClean="0">
                <a:solidFill>
                  <a:srgbClr val="FF0000"/>
                </a:solidFill>
              </a:rPr>
              <a:t>gồm</a:t>
            </a:r>
            <a:r>
              <a:rPr lang="en-AU" sz="3200" dirty="0" smtClean="0">
                <a:solidFill>
                  <a:srgbClr val="FF0000"/>
                </a:solidFill>
              </a:rPr>
              <a:t> </a:t>
            </a:r>
            <a:r>
              <a:rPr lang="en-AU" sz="3200" dirty="0" err="1" smtClean="0">
                <a:solidFill>
                  <a:srgbClr val="FF0000"/>
                </a:solidFill>
              </a:rPr>
              <a:t>những</a:t>
            </a:r>
            <a:r>
              <a:rPr lang="en-AU" sz="3200" dirty="0" smtClean="0">
                <a:solidFill>
                  <a:srgbClr val="FF0000"/>
                </a:solidFill>
              </a:rPr>
              <a:t> </a:t>
            </a:r>
            <a:r>
              <a:rPr lang="en-AU" sz="3200" dirty="0" err="1" smtClean="0">
                <a:solidFill>
                  <a:srgbClr val="FF0000"/>
                </a:solidFill>
              </a:rPr>
              <a:t>phần</a:t>
            </a:r>
            <a:r>
              <a:rPr lang="en-AU" sz="3200" dirty="0" smtClean="0">
                <a:solidFill>
                  <a:srgbClr val="FF0000"/>
                </a:solidFill>
              </a:rPr>
              <a:t> </a:t>
            </a:r>
            <a:r>
              <a:rPr lang="en-AU" sz="3200" dirty="0" err="1" smtClean="0">
                <a:solidFill>
                  <a:srgbClr val="FF0000"/>
                </a:solidFill>
              </a:rPr>
              <a:t>nào</a:t>
            </a:r>
            <a:r>
              <a:rPr lang="en-AU" sz="3200" dirty="0" smtClean="0">
                <a:solidFill>
                  <a:srgbClr val="FF0000"/>
                </a:solidFill>
              </a:rPr>
              <a:t>?</a:t>
            </a:r>
            <a:endParaRPr lang="en-AU" sz="3200" dirty="0">
              <a:solidFill>
                <a:srgbClr val="FF0000"/>
              </a:solidFill>
            </a:endParaRPr>
          </a:p>
        </p:txBody>
      </p:sp>
      <p:pic>
        <p:nvPicPr>
          <p:cNvPr id="6" name="Picture 11" descr="Book-0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4175" y="3076860"/>
            <a:ext cx="649513" cy="496156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76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6">
        <p14:prism isContent="1"/>
      </p:transition>
    </mc:Choice>
    <mc:Fallback xmlns="">
      <p:transition spd="slow" advTm="320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2800" y="914400"/>
            <a:ext cx="1981200" cy="5175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2155825"/>
            <a:ext cx="1981200" cy="5159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2155825"/>
            <a:ext cx="1981200" cy="5159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9800" y="2151063"/>
            <a:ext cx="1981200" cy="5175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9425" y="3429000"/>
            <a:ext cx="1981200" cy="5175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600" y="3444875"/>
            <a:ext cx="1981200" cy="5175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3" idx="1"/>
            <a:endCxn id="5" idx="0"/>
          </p:cNvCxnSpPr>
          <p:nvPr/>
        </p:nvCxnSpPr>
        <p:spPr>
          <a:xfrm flipH="1">
            <a:off x="1752600" y="1173163"/>
            <a:ext cx="1600200" cy="9826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2"/>
            <a:endCxn id="4" idx="0"/>
          </p:cNvCxnSpPr>
          <p:nvPr/>
        </p:nvCxnSpPr>
        <p:spPr>
          <a:xfrm>
            <a:off x="4343400" y="1431925"/>
            <a:ext cx="0" cy="7239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3"/>
            <a:endCxn id="6" idx="0"/>
          </p:cNvCxnSpPr>
          <p:nvPr/>
        </p:nvCxnSpPr>
        <p:spPr>
          <a:xfrm>
            <a:off x="5334000" y="1173163"/>
            <a:ext cx="1676400" cy="9779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2"/>
            <a:endCxn id="7" idx="0"/>
          </p:cNvCxnSpPr>
          <p:nvPr/>
        </p:nvCxnSpPr>
        <p:spPr>
          <a:xfrm flipH="1">
            <a:off x="2740025" y="2671763"/>
            <a:ext cx="1603375" cy="7572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2"/>
            <a:endCxn id="8" idx="0"/>
          </p:cNvCxnSpPr>
          <p:nvPr/>
        </p:nvCxnSpPr>
        <p:spPr>
          <a:xfrm>
            <a:off x="4343400" y="2671763"/>
            <a:ext cx="1447800" cy="7731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447800" y="4511898"/>
            <a:ext cx="5562600" cy="7727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29">
        <p14:prism isContent="1"/>
      </p:transition>
    </mc:Choice>
    <mc:Fallback xmlns="">
      <p:transition spd="slow" advTm="272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 noChangeArrowheads="1"/>
          </p:cNvSpPr>
          <p:nvPr>
            <p:ph sz="quarter" idx="13"/>
          </p:nvPr>
        </p:nvSpPr>
        <p:spPr>
          <a:xfrm>
            <a:off x="755576" y="1340768"/>
            <a:ext cx="2376264" cy="438337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just" eaLnBrk="1" hangingPunct="1">
              <a:buNone/>
            </a:pP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mùn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altLang="en-A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vv...</a:t>
            </a:r>
          </a:p>
        </p:txBody>
      </p:sp>
      <p:pic>
        <p:nvPicPr>
          <p:cNvPr id="9" name="Content Placeholder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856" y="764704"/>
            <a:ext cx="5112568" cy="547260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52">
        <p14:prism isContent="1"/>
      </p:transition>
    </mc:Choice>
    <mc:Fallback xmlns="">
      <p:transition spd="slow" advTm="421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548680"/>
            <a:ext cx="6965245" cy="1224136"/>
          </a:xfrm>
        </p:spPr>
        <p:txBody>
          <a:bodyPr>
            <a:normAutofit/>
          </a:bodyPr>
          <a:lstStyle/>
          <a:p>
            <a:r>
              <a:rPr lang="en-AU" sz="3600" dirty="0" err="1" smtClean="0">
                <a:solidFill>
                  <a:srgbClr val="FF0000"/>
                </a:solidFill>
              </a:rPr>
              <a:t>Phần</a:t>
            </a:r>
            <a:r>
              <a:rPr lang="en-AU" sz="3600" dirty="0" smtClean="0">
                <a:solidFill>
                  <a:srgbClr val="FF0000"/>
                </a:solidFill>
              </a:rPr>
              <a:t> </a:t>
            </a:r>
            <a:r>
              <a:rPr lang="en-AU" sz="3600" dirty="0" err="1" smtClean="0">
                <a:solidFill>
                  <a:srgbClr val="FF0000"/>
                </a:solidFill>
              </a:rPr>
              <a:t>khí</a:t>
            </a:r>
            <a:r>
              <a:rPr lang="en-AU" sz="3600" dirty="0" smtClean="0">
                <a:solidFill>
                  <a:srgbClr val="FF0000"/>
                </a:solidFill>
              </a:rPr>
              <a:t>: </a:t>
            </a:r>
            <a:r>
              <a:rPr lang="en-AU" sz="3600" dirty="0" err="1" smtClean="0">
                <a:solidFill>
                  <a:srgbClr val="FF0000"/>
                </a:solidFill>
              </a:rPr>
              <a:t>cung</a:t>
            </a:r>
            <a:r>
              <a:rPr lang="en-AU" sz="3600" dirty="0" smtClean="0">
                <a:solidFill>
                  <a:srgbClr val="FF0000"/>
                </a:solidFill>
              </a:rPr>
              <a:t> </a:t>
            </a:r>
            <a:r>
              <a:rPr lang="en-AU" sz="3600" dirty="0" err="1" smtClean="0">
                <a:solidFill>
                  <a:srgbClr val="FF0000"/>
                </a:solidFill>
              </a:rPr>
              <a:t>cấp</a:t>
            </a:r>
            <a:r>
              <a:rPr lang="en-AU" sz="3600" dirty="0" smtClean="0">
                <a:solidFill>
                  <a:srgbClr val="FF0000"/>
                </a:solidFill>
              </a:rPr>
              <a:t> </a:t>
            </a:r>
            <a:r>
              <a:rPr lang="en-AU" sz="3600" dirty="0" err="1" smtClean="0">
                <a:solidFill>
                  <a:srgbClr val="FF0000"/>
                </a:solidFill>
              </a:rPr>
              <a:t>oxi</a:t>
            </a:r>
            <a:r>
              <a:rPr lang="en-AU" sz="3600" dirty="0" smtClean="0">
                <a:solidFill>
                  <a:srgbClr val="FF0000"/>
                </a:solidFill>
              </a:rPr>
              <a:t> </a:t>
            </a:r>
            <a:r>
              <a:rPr lang="en-AU" sz="3600" dirty="0" err="1" smtClean="0">
                <a:solidFill>
                  <a:srgbClr val="FF0000"/>
                </a:solidFill>
              </a:rPr>
              <a:t>giúp</a:t>
            </a:r>
            <a:r>
              <a:rPr lang="en-AU" sz="3600" dirty="0" smtClean="0">
                <a:solidFill>
                  <a:srgbClr val="FF0000"/>
                </a:solidFill>
              </a:rPr>
              <a:t> </a:t>
            </a:r>
            <a:r>
              <a:rPr lang="en-AU" sz="3600" dirty="0" err="1" smtClean="0">
                <a:solidFill>
                  <a:srgbClr val="FF0000"/>
                </a:solidFill>
              </a:rPr>
              <a:t>cây</a:t>
            </a:r>
            <a:r>
              <a:rPr lang="en-AU" sz="3600" dirty="0" smtClean="0">
                <a:solidFill>
                  <a:srgbClr val="FF0000"/>
                </a:solidFill>
              </a:rPr>
              <a:t> </a:t>
            </a:r>
            <a:r>
              <a:rPr lang="en-AU" sz="3600" dirty="0" err="1" smtClean="0">
                <a:solidFill>
                  <a:srgbClr val="FF0000"/>
                </a:solidFill>
              </a:rPr>
              <a:t>hô</a:t>
            </a:r>
            <a:r>
              <a:rPr lang="en-AU" sz="3600" dirty="0" smtClean="0">
                <a:solidFill>
                  <a:srgbClr val="FF0000"/>
                </a:solidFill>
              </a:rPr>
              <a:t> </a:t>
            </a:r>
            <a:r>
              <a:rPr lang="en-AU" sz="3600" dirty="0" err="1" smtClean="0">
                <a:solidFill>
                  <a:srgbClr val="FF0000"/>
                </a:solidFill>
              </a:rPr>
              <a:t>hấp</a:t>
            </a:r>
            <a:endParaRPr lang="en-AU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r="10728" b="1419"/>
          <a:stretch/>
        </p:blipFill>
        <p:spPr bwMode="auto">
          <a:xfrm>
            <a:off x="1259632" y="1988840"/>
            <a:ext cx="6624736" cy="40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1" descr="Book-09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3568" y="620688"/>
            <a:ext cx="754120" cy="576064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8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43">
        <p14:prism isContent="1"/>
      </p:transition>
    </mc:Choice>
    <mc:Fallback xmlns="">
      <p:transition spd="slow" advTm="687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55576" y="620688"/>
            <a:ext cx="7704856" cy="9361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I. ĐẠI CƯƠNG VỀ KĨ THUẬT TRỒNG TRỌT</a:t>
            </a:r>
            <a:b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VAI TRÒ, NHIỆM VỤ CỦA TRỒNG TRỌT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id-ID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27584" y="1772817"/>
            <a:ext cx="7632848" cy="18002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MỤC TIÊU BÀI HỌC</a:t>
            </a:r>
          </a:p>
          <a:p>
            <a:pPr marL="571500" indent="-57150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ta.</a:t>
            </a:r>
          </a:p>
          <a:p>
            <a:pPr marL="571500" indent="-57150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id-ID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99592" y="1772816"/>
            <a:ext cx="7632848" cy="18002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romanUcPeriod"/>
            </a:pP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VAI TRÒ CỦA TRỒNG TRỌT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r="11276"/>
          <a:stretch/>
        </p:blipFill>
        <p:spPr bwMode="auto">
          <a:xfrm>
            <a:off x="899592" y="2276872"/>
            <a:ext cx="741682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99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65">
        <p14:prism isContent="1"/>
      </p:transition>
    </mc:Choice>
    <mc:Fallback xmlns="">
      <p:transition spd="slow" advTm="792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692695"/>
            <a:ext cx="6728628" cy="864097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AU" sz="3200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772816"/>
            <a:ext cx="6912768" cy="4464496"/>
          </a:xfrm>
        </p:spPr>
      </p:pic>
      <p:pic>
        <p:nvPicPr>
          <p:cNvPr id="6" name="Picture 11" descr="Book-09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81576" y="620688"/>
            <a:ext cx="754120" cy="576064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116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13">
        <p14:prism isContent="1"/>
      </p:transition>
    </mc:Choice>
    <mc:Fallback xmlns="">
      <p:transition spd="slow" advTm="359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163" y="673566"/>
            <a:ext cx="6965245" cy="739210"/>
          </a:xfrm>
        </p:spPr>
        <p:txBody>
          <a:bodyPr>
            <a:noAutofit/>
          </a:bodyPr>
          <a:lstStyle/>
          <a:p>
            <a:r>
              <a:rPr lang="en-AU" sz="2800" b="1" dirty="0" err="1" smtClean="0">
                <a:solidFill>
                  <a:srgbClr val="FF0000"/>
                </a:solidFill>
              </a:rPr>
              <a:t>Phần</a:t>
            </a:r>
            <a:r>
              <a:rPr lang="en-AU" sz="2800" b="1" dirty="0" smtClean="0">
                <a:solidFill>
                  <a:srgbClr val="FF0000"/>
                </a:solidFill>
              </a:rPr>
              <a:t> </a:t>
            </a:r>
            <a:r>
              <a:rPr lang="en-AU" sz="2800" b="1" dirty="0" err="1" smtClean="0">
                <a:solidFill>
                  <a:srgbClr val="FF0000"/>
                </a:solidFill>
              </a:rPr>
              <a:t>rắn</a:t>
            </a:r>
            <a:r>
              <a:rPr lang="en-AU" sz="2800" b="1" dirty="0" smtClean="0">
                <a:solidFill>
                  <a:srgbClr val="FF0000"/>
                </a:solidFill>
              </a:rPr>
              <a:t>: </a:t>
            </a:r>
            <a:r>
              <a:rPr lang="en-AU" sz="2800" b="1" dirty="0" err="1" smtClean="0">
                <a:solidFill>
                  <a:srgbClr val="FF0000"/>
                </a:solidFill>
              </a:rPr>
              <a:t>cung</a:t>
            </a:r>
            <a:r>
              <a:rPr lang="en-AU" sz="2800" b="1" dirty="0" smtClean="0">
                <a:solidFill>
                  <a:srgbClr val="FF0000"/>
                </a:solidFill>
              </a:rPr>
              <a:t> </a:t>
            </a:r>
            <a:r>
              <a:rPr lang="en-AU" sz="2800" b="1" dirty="0" err="1" smtClean="0">
                <a:solidFill>
                  <a:srgbClr val="FF0000"/>
                </a:solidFill>
              </a:rPr>
              <a:t>cấp</a:t>
            </a:r>
            <a:r>
              <a:rPr lang="en-AU" sz="2800" b="1" dirty="0" smtClean="0">
                <a:solidFill>
                  <a:srgbClr val="FF0000"/>
                </a:solidFill>
              </a:rPr>
              <a:t> </a:t>
            </a:r>
            <a:r>
              <a:rPr lang="en-AU" sz="2800" b="1" dirty="0" err="1" smtClean="0">
                <a:solidFill>
                  <a:srgbClr val="FF0000"/>
                </a:solidFill>
              </a:rPr>
              <a:t>chất</a:t>
            </a:r>
            <a:r>
              <a:rPr lang="en-AU" sz="2800" b="1" dirty="0" smtClean="0">
                <a:solidFill>
                  <a:srgbClr val="FF0000"/>
                </a:solidFill>
              </a:rPr>
              <a:t> </a:t>
            </a:r>
            <a:r>
              <a:rPr lang="en-AU" sz="2800" b="1" dirty="0" err="1" smtClean="0">
                <a:solidFill>
                  <a:srgbClr val="FF0000"/>
                </a:solidFill>
              </a:rPr>
              <a:t>dinh</a:t>
            </a:r>
            <a:r>
              <a:rPr lang="en-AU" sz="2800" b="1" dirty="0" smtClean="0">
                <a:solidFill>
                  <a:srgbClr val="FF0000"/>
                </a:solidFill>
              </a:rPr>
              <a:t> </a:t>
            </a:r>
            <a:r>
              <a:rPr lang="en-AU" sz="2800" b="1" dirty="0" err="1" smtClean="0">
                <a:solidFill>
                  <a:srgbClr val="FF0000"/>
                </a:solidFill>
              </a:rPr>
              <a:t>dưỡng</a:t>
            </a:r>
            <a:r>
              <a:rPr lang="en-AU" sz="2800" b="1" dirty="0" smtClean="0">
                <a:solidFill>
                  <a:srgbClr val="FF0000"/>
                </a:solidFill>
              </a:rPr>
              <a:t> </a:t>
            </a:r>
            <a:r>
              <a:rPr lang="en-AU" sz="2800" b="1" dirty="0" err="1" smtClean="0">
                <a:solidFill>
                  <a:srgbClr val="FF0000"/>
                </a:solidFill>
              </a:rPr>
              <a:t>và</a:t>
            </a:r>
            <a:r>
              <a:rPr lang="en-AU" sz="2800" b="1" dirty="0" smtClean="0">
                <a:solidFill>
                  <a:srgbClr val="FF0000"/>
                </a:solidFill>
              </a:rPr>
              <a:t> </a:t>
            </a:r>
            <a:r>
              <a:rPr lang="en-AU" sz="2800" b="1" dirty="0" err="1" smtClean="0">
                <a:solidFill>
                  <a:srgbClr val="FF0000"/>
                </a:solidFill>
              </a:rPr>
              <a:t>giúp</a:t>
            </a:r>
            <a:r>
              <a:rPr lang="en-AU" sz="2800" b="1" dirty="0" smtClean="0">
                <a:solidFill>
                  <a:srgbClr val="FF0000"/>
                </a:solidFill>
              </a:rPr>
              <a:t> </a:t>
            </a:r>
            <a:r>
              <a:rPr lang="en-AU" sz="2800" b="1" dirty="0" err="1" smtClean="0">
                <a:solidFill>
                  <a:srgbClr val="FF0000"/>
                </a:solidFill>
              </a:rPr>
              <a:t>cây</a:t>
            </a:r>
            <a:r>
              <a:rPr lang="en-AU" sz="2800" b="1" dirty="0" smtClean="0">
                <a:solidFill>
                  <a:srgbClr val="FF0000"/>
                </a:solidFill>
              </a:rPr>
              <a:t> </a:t>
            </a:r>
            <a:r>
              <a:rPr lang="en-AU" sz="2800" b="1" dirty="0" err="1" smtClean="0">
                <a:solidFill>
                  <a:srgbClr val="FF0000"/>
                </a:solidFill>
              </a:rPr>
              <a:t>đứng</a:t>
            </a:r>
            <a:r>
              <a:rPr lang="en-AU" sz="2800" b="1" dirty="0" smtClean="0">
                <a:solidFill>
                  <a:srgbClr val="FF0000"/>
                </a:solidFill>
              </a:rPr>
              <a:t> </a:t>
            </a:r>
            <a:r>
              <a:rPr lang="en-AU" sz="2800" b="1" dirty="0" err="1" smtClean="0">
                <a:solidFill>
                  <a:srgbClr val="FF0000"/>
                </a:solidFill>
              </a:rPr>
              <a:t>vững</a:t>
            </a:r>
            <a:r>
              <a:rPr lang="en-AU" sz="2800" b="1" dirty="0" smtClean="0">
                <a:solidFill>
                  <a:srgbClr val="FF0000"/>
                </a:solidFill>
              </a:rPr>
              <a:t>.</a:t>
            </a:r>
            <a:endParaRPr lang="en-AU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27584" y="1628800"/>
            <a:ext cx="3240360" cy="460851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en-AU" sz="2600" b="1" dirty="0" err="1" smtClean="0">
                <a:solidFill>
                  <a:srgbClr val="C00000"/>
                </a:solidFill>
              </a:rPr>
              <a:t>Phần</a:t>
            </a:r>
            <a:r>
              <a:rPr lang="en-AU" sz="2600" b="1" dirty="0" smtClean="0">
                <a:solidFill>
                  <a:srgbClr val="C00000"/>
                </a:solidFill>
              </a:rPr>
              <a:t> </a:t>
            </a:r>
            <a:r>
              <a:rPr lang="en-AU" sz="2600" b="1" dirty="0" err="1" smtClean="0">
                <a:solidFill>
                  <a:srgbClr val="C00000"/>
                </a:solidFill>
              </a:rPr>
              <a:t>vô</a:t>
            </a:r>
            <a:r>
              <a:rPr lang="en-AU" sz="2600" b="1" dirty="0" smtClean="0">
                <a:solidFill>
                  <a:srgbClr val="C00000"/>
                </a:solidFill>
              </a:rPr>
              <a:t> </a:t>
            </a:r>
            <a:r>
              <a:rPr lang="en-AU" sz="2600" b="1" dirty="0" err="1" smtClean="0">
                <a:solidFill>
                  <a:srgbClr val="C00000"/>
                </a:solidFill>
              </a:rPr>
              <a:t>cơ</a:t>
            </a:r>
            <a:endParaRPr lang="en-AU" sz="26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en-US" sz="2600" dirty="0" err="1" smtClean="0">
                <a:cs typeface="Times New Roman" panose="02020603050405020304" pitchFamily="18" charset="0"/>
              </a:rPr>
              <a:t>Chiếm</a:t>
            </a:r>
            <a:r>
              <a:rPr lang="en-US" sz="2600" dirty="0" smtClean="0">
                <a:cs typeface="Times New Roman" panose="02020603050405020304" pitchFamily="18" charset="0"/>
              </a:rPr>
              <a:t> </a:t>
            </a:r>
            <a:r>
              <a:rPr lang="en-US" sz="2600" dirty="0">
                <a:cs typeface="Times New Roman" panose="02020603050405020304" pitchFamily="18" charset="0"/>
              </a:rPr>
              <a:t>92% - 98 % </a:t>
            </a:r>
            <a:r>
              <a:rPr lang="en-US" sz="2600" dirty="0" err="1">
                <a:cs typeface="Times New Roman" panose="02020603050405020304" pitchFamily="18" charset="0"/>
              </a:rPr>
              <a:t>phần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chất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rắn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trong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cs typeface="Times New Roman" panose="02020603050405020304" pitchFamily="18" charset="0"/>
              </a:rPr>
              <a:t>đất</a:t>
            </a:r>
            <a:r>
              <a:rPr lang="en-US" sz="2600" dirty="0" smtClean="0">
                <a:cs typeface="Times New Roman" panose="02020603050405020304" pitchFamily="18" charset="0"/>
              </a:rPr>
              <a:t>( </a:t>
            </a:r>
            <a:r>
              <a:rPr lang="en-US" sz="2600" dirty="0" err="1">
                <a:cs typeface="Times New Roman" panose="02020603050405020304" pitchFamily="18" charset="0"/>
              </a:rPr>
              <a:t>đá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mẹ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vỡ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vụn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cung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cấp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chất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dinh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dưỡng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cho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cây</a:t>
            </a:r>
            <a:r>
              <a:rPr lang="en-US" sz="2600" dirty="0">
                <a:cs typeface="Times New Roman" panose="02020603050405020304" pitchFamily="18" charset="0"/>
              </a:rPr>
              <a:t>)</a:t>
            </a:r>
          </a:p>
          <a:p>
            <a:pPr marL="514350" indent="-514350">
              <a:buAutoNum type="arabicPeriod" startAt="2"/>
            </a:pPr>
            <a:r>
              <a:rPr lang="en-AU" sz="2600" b="1" dirty="0" err="1" smtClean="0">
                <a:solidFill>
                  <a:srgbClr val="C00000"/>
                </a:solidFill>
              </a:rPr>
              <a:t>Phần</a:t>
            </a:r>
            <a:r>
              <a:rPr lang="en-AU" sz="2600" b="1" dirty="0" smtClean="0">
                <a:solidFill>
                  <a:srgbClr val="C00000"/>
                </a:solidFill>
              </a:rPr>
              <a:t> </a:t>
            </a:r>
            <a:r>
              <a:rPr lang="en-AU" sz="2600" b="1" dirty="0" err="1" smtClean="0">
                <a:solidFill>
                  <a:srgbClr val="C00000"/>
                </a:solidFill>
              </a:rPr>
              <a:t>hữu</a:t>
            </a:r>
            <a:r>
              <a:rPr lang="en-AU" sz="2600" b="1" dirty="0" smtClean="0">
                <a:solidFill>
                  <a:srgbClr val="C00000"/>
                </a:solidFill>
              </a:rPr>
              <a:t> </a:t>
            </a:r>
            <a:r>
              <a:rPr lang="en-AU" sz="2600" b="1" dirty="0" err="1" smtClean="0">
                <a:solidFill>
                  <a:srgbClr val="C00000"/>
                </a:solidFill>
              </a:rPr>
              <a:t>cơ</a:t>
            </a:r>
            <a:endParaRPr lang="en-AU" sz="26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en-US" altLang="en-AU" sz="2600" b="1" dirty="0" err="1" smtClean="0">
                <a:cs typeface="Times New Roman" pitchFamily="18" charset="0"/>
                <a:sym typeface="+mn-ea"/>
              </a:rPr>
              <a:t>C</a:t>
            </a:r>
            <a:r>
              <a:rPr lang="en-US" altLang="en-AU" sz="2600" dirty="0" err="1" smtClean="0">
                <a:cs typeface="Times New Roman" pitchFamily="18" charset="0"/>
                <a:sym typeface="+mn-ea"/>
              </a:rPr>
              <a:t>hỉ</a:t>
            </a:r>
            <a:r>
              <a:rPr lang="en-US" altLang="en-AU" sz="2600" dirty="0" smtClean="0">
                <a:cs typeface="Times New Roman" pitchFamily="18" charset="0"/>
                <a:sym typeface="+mn-ea"/>
              </a:rPr>
              <a:t>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chiếm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từ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 2% - 8%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nhưng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lại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rất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quan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 </a:t>
            </a:r>
            <a:r>
              <a:rPr lang="en-US" altLang="en-AU" sz="2600" dirty="0" err="1" smtClean="0">
                <a:cs typeface="Times New Roman" pitchFamily="18" charset="0"/>
                <a:sym typeface="+mn-ea"/>
              </a:rPr>
              <a:t>trọng</a:t>
            </a:r>
            <a:r>
              <a:rPr lang="en-US" altLang="en-AU" sz="2600" dirty="0" smtClean="0">
                <a:cs typeface="Times New Roman" pitchFamily="18" charset="0"/>
                <a:sym typeface="+mn-ea"/>
              </a:rPr>
              <a:t>(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sinh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vật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sống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trong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đất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,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xác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bã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động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thực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vật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phân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hủy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 =&gt; </a:t>
            </a:r>
            <a:r>
              <a:rPr lang="en-US" altLang="en-AU" sz="2600" dirty="0" err="1">
                <a:cs typeface="Times New Roman" pitchFamily="18" charset="0"/>
                <a:sym typeface="+mn-ea"/>
              </a:rPr>
              <a:t>mùn</a:t>
            </a:r>
            <a:r>
              <a:rPr lang="en-US" altLang="en-AU" sz="2600" dirty="0">
                <a:cs typeface="Times New Roman" pitchFamily="18" charset="0"/>
                <a:sym typeface="+mn-ea"/>
              </a:rPr>
              <a:t>)</a:t>
            </a:r>
            <a:endParaRPr lang="en-US" altLang="en-AU" sz="2600" dirty="0"/>
          </a:p>
          <a:p>
            <a:pPr marL="0" indent="0">
              <a:buNone/>
            </a:pPr>
            <a:endParaRPr lang="en-AU" sz="2800" b="1" dirty="0"/>
          </a:p>
        </p:txBody>
      </p:sp>
      <p:pic>
        <p:nvPicPr>
          <p:cNvPr id="5" name="Content Placeholder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646" y="1700808"/>
            <a:ext cx="3960762" cy="4536504"/>
          </a:xfrm>
        </p:spPr>
      </p:pic>
      <p:pic>
        <p:nvPicPr>
          <p:cNvPr id="6" name="Picture 11" descr="Book-09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3568" y="620688"/>
            <a:ext cx="754120" cy="576064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56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50">
        <p14:prism isContent="1"/>
      </p:transition>
    </mc:Choice>
    <mc:Fallback xmlns="">
      <p:transition spd="slow" advTm="48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5023" y="620688"/>
            <a:ext cx="6965245" cy="451177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71600" y="1340768"/>
            <a:ext cx="3024336" cy="511256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Mùn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phẩm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spcBef>
                <a:spcPts val="1000"/>
              </a:spcBef>
              <a:buNone/>
            </a:pPr>
            <a:r>
              <a:rPr lang="en-US" altLang="en-AU" sz="26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AU" sz="2600" dirty="0" err="1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Mùn</a:t>
            </a:r>
            <a:r>
              <a:rPr lang="en-US" altLang="en-AU" sz="26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endParaRPr lang="en-US" altLang="en-AU" sz="2600" dirty="0" smtClean="0">
              <a:solidFill>
                <a:srgbClr val="26262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000"/>
              </a:spcBef>
              <a:buNone/>
            </a:pPr>
            <a:r>
              <a:rPr lang="en-US" altLang="en-AU" sz="26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altLang="en-AU" sz="26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1000"/>
              </a:spcBef>
              <a:buNone/>
            </a:pPr>
            <a:r>
              <a:rPr lang="en-US" altLang="en-AU" sz="26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AU" sz="2600" dirty="0" err="1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Mùn</a:t>
            </a:r>
            <a:r>
              <a:rPr lang="en-US" altLang="en-AU" sz="26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1000"/>
              </a:spcBef>
              <a:buNone/>
            </a:pP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-&gt;&gt;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Mùn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phì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AU" sz="2600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AU" sz="26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7" name="Content Placeholder 12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12777"/>
            <a:ext cx="393736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960" y="3789040"/>
            <a:ext cx="3937360" cy="243105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45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56">
        <p14:prism isContent="1"/>
      </p:transition>
    </mc:Choice>
    <mc:Fallback xmlns="">
      <p:transition spd="slow" advTm="35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692696"/>
            <a:ext cx="6965245" cy="1202485"/>
          </a:xfrm>
        </p:spPr>
        <p:txBody>
          <a:bodyPr>
            <a:normAutofit/>
          </a:bodyPr>
          <a:lstStyle/>
          <a:p>
            <a:r>
              <a:rPr lang="en-AU" sz="3600" b="1" dirty="0" smtClean="0">
                <a:solidFill>
                  <a:srgbClr val="FF0000"/>
                </a:solidFill>
              </a:rPr>
              <a:t>LUYỆN TẬP</a:t>
            </a:r>
            <a:r>
              <a:rPr lang="en-AU" sz="3200" b="1" dirty="0" smtClean="0">
                <a:solidFill>
                  <a:srgbClr val="C00000"/>
                </a:solidFill>
              </a:rPr>
              <a:t/>
            </a:r>
            <a:br>
              <a:rPr lang="en-AU" sz="3200" b="1" dirty="0" smtClean="0">
                <a:solidFill>
                  <a:srgbClr val="C00000"/>
                </a:solidFill>
              </a:rPr>
            </a:br>
            <a:r>
              <a:rPr lang="en-AU" sz="3200" b="1" dirty="0" err="1" smtClean="0">
                <a:solidFill>
                  <a:srgbClr val="C00000"/>
                </a:solidFill>
              </a:rPr>
              <a:t>Câu</a:t>
            </a:r>
            <a:r>
              <a:rPr lang="en-AU" sz="3200" b="1" dirty="0" smtClean="0">
                <a:solidFill>
                  <a:srgbClr val="C00000"/>
                </a:solidFill>
              </a:rPr>
              <a:t> 1.Vai </a:t>
            </a:r>
            <a:r>
              <a:rPr lang="en-AU" sz="3200" b="1" dirty="0" err="1">
                <a:solidFill>
                  <a:srgbClr val="C00000"/>
                </a:solidFill>
              </a:rPr>
              <a:t>trò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của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trồng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trọt</a:t>
            </a:r>
            <a:r>
              <a:rPr lang="en-AU" sz="3200" b="1" dirty="0">
                <a:solidFill>
                  <a:srgbClr val="C00000"/>
                </a:solidFill>
              </a:rPr>
              <a:t>:</a:t>
            </a:r>
            <a:endParaRPr lang="en-AU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59632" y="2489484"/>
            <a:ext cx="6840760" cy="3099756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AU" sz="2800" dirty="0" err="1"/>
              <a:t>Lương</a:t>
            </a:r>
            <a:r>
              <a:rPr lang="en-AU" sz="2800" dirty="0"/>
              <a:t> </a:t>
            </a:r>
            <a:r>
              <a:rPr lang="en-AU" sz="2800" dirty="0" err="1"/>
              <a:t>thực</a:t>
            </a:r>
            <a:r>
              <a:rPr lang="en-AU" sz="2800" dirty="0"/>
              <a:t>, </a:t>
            </a:r>
            <a:r>
              <a:rPr lang="en-AU" sz="2800" dirty="0" err="1"/>
              <a:t>thực</a:t>
            </a:r>
            <a:r>
              <a:rPr lang="en-AU" sz="2800" dirty="0"/>
              <a:t> </a:t>
            </a:r>
            <a:r>
              <a:rPr lang="en-AU" sz="2800" dirty="0" err="1"/>
              <a:t>phẩm</a:t>
            </a:r>
            <a:r>
              <a:rPr lang="en-AU" sz="2800" dirty="0"/>
              <a:t> </a:t>
            </a:r>
            <a:r>
              <a:rPr lang="en-AU" sz="2800" dirty="0" err="1"/>
              <a:t>cho</a:t>
            </a:r>
            <a:r>
              <a:rPr lang="en-AU" sz="2800" dirty="0"/>
              <a:t> con </a:t>
            </a:r>
            <a:r>
              <a:rPr lang="en-AU" sz="2800" dirty="0" err="1"/>
              <a:t>người</a:t>
            </a:r>
            <a:r>
              <a:rPr lang="en-AU" sz="2800" dirty="0"/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AU" sz="2800" dirty="0" err="1"/>
              <a:t>Thức</a:t>
            </a:r>
            <a:r>
              <a:rPr lang="en-AU" sz="2800" dirty="0"/>
              <a:t> </a:t>
            </a:r>
            <a:r>
              <a:rPr lang="en-AU" sz="2800" dirty="0" err="1"/>
              <a:t>ăn</a:t>
            </a:r>
            <a:r>
              <a:rPr lang="en-AU" sz="2800" dirty="0"/>
              <a:t> </a:t>
            </a:r>
            <a:r>
              <a:rPr lang="en-AU" sz="2800" dirty="0" err="1"/>
              <a:t>cho</a:t>
            </a:r>
            <a:r>
              <a:rPr lang="en-AU" sz="2800" dirty="0"/>
              <a:t> </a:t>
            </a:r>
            <a:r>
              <a:rPr lang="en-AU" sz="2800" dirty="0" err="1"/>
              <a:t>vật</a:t>
            </a:r>
            <a:r>
              <a:rPr lang="en-AU" sz="2800" dirty="0"/>
              <a:t> </a:t>
            </a:r>
            <a:r>
              <a:rPr lang="en-AU" sz="2800" dirty="0" err="1"/>
              <a:t>nuôi</a:t>
            </a:r>
            <a:r>
              <a:rPr lang="en-AU" sz="2800" dirty="0"/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AU" sz="2800" dirty="0" err="1"/>
              <a:t>Nông</a:t>
            </a:r>
            <a:r>
              <a:rPr lang="en-AU" sz="2800" dirty="0"/>
              <a:t> </a:t>
            </a:r>
            <a:r>
              <a:rPr lang="en-AU" sz="2800" dirty="0" err="1"/>
              <a:t>sản</a:t>
            </a:r>
            <a:r>
              <a:rPr lang="en-AU" sz="2800" dirty="0"/>
              <a:t> </a:t>
            </a:r>
            <a:r>
              <a:rPr lang="en-AU" sz="2800" dirty="0" err="1"/>
              <a:t>để</a:t>
            </a:r>
            <a:r>
              <a:rPr lang="en-AU" sz="2800" dirty="0"/>
              <a:t> </a:t>
            </a:r>
            <a:r>
              <a:rPr lang="en-AU" sz="2800" dirty="0" err="1"/>
              <a:t>chế</a:t>
            </a:r>
            <a:r>
              <a:rPr lang="en-AU" sz="2800" dirty="0"/>
              <a:t> </a:t>
            </a:r>
            <a:r>
              <a:rPr lang="en-AU" sz="2800" dirty="0" err="1"/>
              <a:t>biến</a:t>
            </a:r>
            <a:r>
              <a:rPr lang="en-AU" sz="2800" dirty="0"/>
              <a:t> </a:t>
            </a:r>
            <a:r>
              <a:rPr lang="en-AU" sz="2800" dirty="0" err="1"/>
              <a:t>và</a:t>
            </a:r>
            <a:r>
              <a:rPr lang="en-AU" sz="2800" dirty="0"/>
              <a:t> </a:t>
            </a:r>
            <a:r>
              <a:rPr lang="en-AU" sz="2800" dirty="0" err="1"/>
              <a:t>xuất</a:t>
            </a:r>
            <a:r>
              <a:rPr lang="en-AU" sz="2800" dirty="0"/>
              <a:t> </a:t>
            </a:r>
            <a:r>
              <a:rPr lang="en-AU" sz="2800" dirty="0" err="1"/>
              <a:t>khẩu</a:t>
            </a:r>
            <a:r>
              <a:rPr lang="en-AU" sz="2800" dirty="0"/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AU" sz="2800" dirty="0" err="1"/>
              <a:t>Cả</a:t>
            </a:r>
            <a:r>
              <a:rPr lang="en-AU" sz="2800" dirty="0"/>
              <a:t> 3 </a:t>
            </a:r>
            <a:r>
              <a:rPr lang="en-AU" sz="2800" dirty="0" err="1"/>
              <a:t>đáp</a:t>
            </a:r>
            <a:r>
              <a:rPr lang="en-AU" sz="2800" dirty="0"/>
              <a:t> </a:t>
            </a:r>
            <a:r>
              <a:rPr lang="en-AU" sz="2800" dirty="0" err="1"/>
              <a:t>án</a:t>
            </a:r>
            <a:r>
              <a:rPr lang="en-AU" sz="2800" dirty="0"/>
              <a:t> </a:t>
            </a:r>
            <a:r>
              <a:rPr lang="en-AU" sz="2800" dirty="0" err="1"/>
              <a:t>trên</a:t>
            </a:r>
            <a:r>
              <a:rPr lang="en-AU" sz="2800" dirty="0"/>
              <a:t>.</a:t>
            </a:r>
          </a:p>
          <a:p>
            <a:pPr marL="0" indent="0">
              <a:buNone/>
            </a:pPr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925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67">
        <p14:prism isContent="1"/>
      </p:transition>
    </mc:Choice>
    <mc:Fallback xmlns="">
      <p:transition spd="slow" advTm="606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817582"/>
            <a:ext cx="7200799" cy="1202485"/>
          </a:xfrm>
        </p:spPr>
        <p:txBody>
          <a:bodyPr>
            <a:noAutofit/>
          </a:bodyPr>
          <a:lstStyle/>
          <a:p>
            <a:r>
              <a:rPr lang="en-AU" sz="3200" b="1" dirty="0" err="1">
                <a:solidFill>
                  <a:srgbClr val="C00000"/>
                </a:solidFill>
              </a:rPr>
              <a:t>Câu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smtClean="0">
                <a:solidFill>
                  <a:srgbClr val="C00000"/>
                </a:solidFill>
              </a:rPr>
              <a:t>2. </a:t>
            </a:r>
            <a:r>
              <a:rPr lang="en-AU" sz="3200" b="1" dirty="0" err="1">
                <a:solidFill>
                  <a:srgbClr val="C00000"/>
                </a:solidFill>
              </a:rPr>
              <a:t>Để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sản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xuất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ra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nhiều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lúa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gạo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có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chất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lượng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cao</a:t>
            </a:r>
            <a:r>
              <a:rPr lang="en-AU" sz="3200" b="1" dirty="0">
                <a:solidFill>
                  <a:srgbClr val="C00000"/>
                </a:solidFill>
              </a:rPr>
              <a:t>, </a:t>
            </a:r>
            <a:r>
              <a:rPr lang="en-AU" sz="3200" b="1" dirty="0" err="1">
                <a:solidFill>
                  <a:srgbClr val="C00000"/>
                </a:solidFill>
              </a:rPr>
              <a:t>chúng</a:t>
            </a:r>
            <a:r>
              <a:rPr lang="en-AU" sz="3200" b="1" dirty="0">
                <a:solidFill>
                  <a:srgbClr val="C00000"/>
                </a:solidFill>
              </a:rPr>
              <a:t> ta </a:t>
            </a:r>
            <a:r>
              <a:rPr lang="en-AU" sz="3200" b="1" dirty="0" err="1">
                <a:solidFill>
                  <a:srgbClr val="C00000"/>
                </a:solidFill>
              </a:rPr>
              <a:t>cần</a:t>
            </a:r>
            <a:r>
              <a:rPr lang="en-AU" sz="3200" b="1" dirty="0">
                <a:solidFill>
                  <a:srgbClr val="C00000"/>
                </a:solidFill>
              </a:rPr>
              <a:t>: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276871"/>
            <a:ext cx="7056784" cy="338437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AU" sz="2800" dirty="0" err="1"/>
              <a:t>Áp</a:t>
            </a:r>
            <a:r>
              <a:rPr lang="en-AU" sz="2800" dirty="0"/>
              <a:t> </a:t>
            </a:r>
            <a:r>
              <a:rPr lang="en-AU" sz="2800" dirty="0" err="1"/>
              <a:t>dụng</a:t>
            </a:r>
            <a:r>
              <a:rPr lang="en-AU" sz="2800" dirty="0"/>
              <a:t> </a:t>
            </a:r>
            <a:r>
              <a:rPr lang="en-AU" sz="2800" dirty="0" err="1"/>
              <a:t>kĩ</a:t>
            </a:r>
            <a:r>
              <a:rPr lang="en-AU" sz="2800" dirty="0"/>
              <a:t> </a:t>
            </a:r>
            <a:r>
              <a:rPr lang="en-AU" sz="2800" dirty="0" err="1"/>
              <a:t>thuật</a:t>
            </a:r>
            <a:r>
              <a:rPr lang="en-AU" sz="2800" dirty="0"/>
              <a:t> </a:t>
            </a:r>
            <a:r>
              <a:rPr lang="en-AU" sz="2800" dirty="0" err="1"/>
              <a:t>tiên</a:t>
            </a:r>
            <a:r>
              <a:rPr lang="en-AU" sz="2800" dirty="0"/>
              <a:t> </a:t>
            </a:r>
            <a:r>
              <a:rPr lang="en-AU" sz="2800" dirty="0" err="1"/>
              <a:t>tiến</a:t>
            </a:r>
            <a:r>
              <a:rPr lang="en-AU" sz="2800" dirty="0"/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AU" sz="2800" dirty="0" err="1"/>
              <a:t>Lấn</a:t>
            </a:r>
            <a:r>
              <a:rPr lang="en-AU" sz="2800" dirty="0"/>
              <a:t> </a:t>
            </a:r>
            <a:r>
              <a:rPr lang="en-AU" sz="2800" dirty="0" err="1"/>
              <a:t>biển</a:t>
            </a:r>
            <a:r>
              <a:rPr lang="en-AU" sz="2800" dirty="0"/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AU" sz="2800" dirty="0" err="1"/>
              <a:t>Cải</a:t>
            </a:r>
            <a:r>
              <a:rPr lang="en-AU" sz="2800" dirty="0"/>
              <a:t> </a:t>
            </a:r>
            <a:r>
              <a:rPr lang="en-AU" sz="2800" dirty="0" err="1"/>
              <a:t>tạo</a:t>
            </a:r>
            <a:r>
              <a:rPr lang="en-AU" sz="2800" dirty="0"/>
              <a:t> </a:t>
            </a:r>
            <a:r>
              <a:rPr lang="en-AU" sz="2800" dirty="0" err="1"/>
              <a:t>đất</a:t>
            </a:r>
            <a:r>
              <a:rPr lang="en-AU" sz="2800" dirty="0"/>
              <a:t> </a:t>
            </a:r>
            <a:r>
              <a:rPr lang="en-AU" sz="2800" dirty="0" err="1"/>
              <a:t>rừng</a:t>
            </a:r>
            <a:r>
              <a:rPr lang="en-AU" sz="2800" dirty="0"/>
              <a:t> </a:t>
            </a:r>
            <a:r>
              <a:rPr lang="en-AU" sz="2800" dirty="0" err="1"/>
              <a:t>thành</a:t>
            </a:r>
            <a:r>
              <a:rPr lang="en-AU" sz="2800" dirty="0"/>
              <a:t> </a:t>
            </a:r>
            <a:r>
              <a:rPr lang="en-AU" sz="2800" dirty="0" err="1"/>
              <a:t>đất</a:t>
            </a:r>
            <a:r>
              <a:rPr lang="en-AU" sz="2800" dirty="0"/>
              <a:t> </a:t>
            </a:r>
            <a:r>
              <a:rPr lang="en-AU" sz="2800" dirty="0" err="1"/>
              <a:t>trồng</a:t>
            </a:r>
            <a:r>
              <a:rPr lang="en-AU" sz="2800" dirty="0"/>
              <a:t> </a:t>
            </a:r>
            <a:r>
              <a:rPr lang="en-AU" sz="2800" dirty="0" err="1"/>
              <a:t>cây</a:t>
            </a:r>
            <a:r>
              <a:rPr lang="en-AU" sz="2800" dirty="0"/>
              <a:t> </a:t>
            </a:r>
            <a:r>
              <a:rPr lang="en-AU" sz="2800" dirty="0" err="1"/>
              <a:t>đặc</a:t>
            </a:r>
            <a:r>
              <a:rPr lang="en-AU" sz="2800" dirty="0"/>
              <a:t> </a:t>
            </a:r>
            <a:r>
              <a:rPr lang="en-AU" sz="2800" dirty="0" err="1"/>
              <a:t>sản</a:t>
            </a:r>
            <a:r>
              <a:rPr lang="en-AU" sz="2800" dirty="0"/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AU" sz="2800" dirty="0" err="1"/>
              <a:t>Cả</a:t>
            </a:r>
            <a:r>
              <a:rPr lang="en-AU" sz="2800" dirty="0"/>
              <a:t> 3 </a:t>
            </a:r>
            <a:r>
              <a:rPr lang="en-AU" sz="2800" dirty="0" err="1"/>
              <a:t>đáp</a:t>
            </a:r>
            <a:r>
              <a:rPr lang="en-AU" sz="2800" dirty="0"/>
              <a:t> </a:t>
            </a:r>
            <a:r>
              <a:rPr lang="en-AU" sz="2800" dirty="0" err="1"/>
              <a:t>án</a:t>
            </a:r>
            <a:r>
              <a:rPr lang="en-AU" sz="2800" dirty="0"/>
              <a:t> </a:t>
            </a:r>
            <a:r>
              <a:rPr lang="en-AU" sz="2800" dirty="0" err="1"/>
              <a:t>trên</a:t>
            </a:r>
            <a:r>
              <a:rPr lang="en-AU" sz="2800" dirty="0"/>
              <a:t>.</a:t>
            </a:r>
          </a:p>
          <a:p>
            <a:pPr marL="0" indent="0">
              <a:buNone/>
            </a:pPr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00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48">
        <p14:prism isContent="1"/>
      </p:transition>
    </mc:Choice>
    <mc:Fallback xmlns="">
      <p:transition spd="slow" advTm="297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476672"/>
            <a:ext cx="6965245" cy="1202485"/>
          </a:xfrm>
        </p:spPr>
        <p:txBody>
          <a:bodyPr>
            <a:normAutofit/>
          </a:bodyPr>
          <a:lstStyle/>
          <a:p>
            <a:r>
              <a:rPr lang="en-AU" sz="3200" b="1" dirty="0" err="1">
                <a:solidFill>
                  <a:srgbClr val="C00000"/>
                </a:solidFill>
              </a:rPr>
              <a:t>Câu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smtClean="0">
                <a:solidFill>
                  <a:srgbClr val="C00000"/>
                </a:solidFill>
              </a:rPr>
              <a:t>3. </a:t>
            </a:r>
            <a:r>
              <a:rPr lang="en-AU" sz="3200" b="1" dirty="0" err="1">
                <a:solidFill>
                  <a:srgbClr val="C00000"/>
                </a:solidFill>
              </a:rPr>
              <a:t>Nhiệm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vụ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nào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dưới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đây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không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phải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của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trồng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trọt</a:t>
            </a:r>
            <a:r>
              <a:rPr lang="en-AU" sz="3200" b="1" dirty="0">
                <a:solidFill>
                  <a:srgbClr val="C00000"/>
                </a:solidFill>
              </a:rPr>
              <a:t>: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556792"/>
            <a:ext cx="7560840" cy="374441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AU" sz="2800" dirty="0" err="1"/>
              <a:t>Trồng</a:t>
            </a:r>
            <a:r>
              <a:rPr lang="en-AU" sz="2800" dirty="0"/>
              <a:t> </a:t>
            </a:r>
            <a:r>
              <a:rPr lang="en-AU" sz="2800" dirty="0" err="1"/>
              <a:t>nhiều</a:t>
            </a:r>
            <a:r>
              <a:rPr lang="en-AU" sz="2800" dirty="0"/>
              <a:t> </a:t>
            </a:r>
            <a:r>
              <a:rPr lang="en-AU" sz="2800" dirty="0" err="1"/>
              <a:t>cây</a:t>
            </a:r>
            <a:r>
              <a:rPr lang="en-AU" sz="2800" dirty="0"/>
              <a:t> </a:t>
            </a:r>
            <a:r>
              <a:rPr lang="en-AU" sz="2800" dirty="0" err="1"/>
              <a:t>keo</a:t>
            </a:r>
            <a:r>
              <a:rPr lang="en-AU" sz="2800" dirty="0"/>
              <a:t>, </a:t>
            </a:r>
            <a:r>
              <a:rPr lang="en-AU" sz="2800" dirty="0" err="1"/>
              <a:t>xà</a:t>
            </a:r>
            <a:r>
              <a:rPr lang="en-AU" sz="2800" dirty="0"/>
              <a:t> </a:t>
            </a:r>
            <a:r>
              <a:rPr lang="en-AU" sz="2800" dirty="0" err="1"/>
              <a:t>cừ</a:t>
            </a:r>
            <a:r>
              <a:rPr lang="en-AU" sz="2800" dirty="0"/>
              <a:t>, </a:t>
            </a:r>
            <a:r>
              <a:rPr lang="en-AU" sz="2800" dirty="0" err="1"/>
              <a:t>bạch</a:t>
            </a:r>
            <a:r>
              <a:rPr lang="en-AU" sz="2800" dirty="0"/>
              <a:t> </a:t>
            </a:r>
            <a:r>
              <a:rPr lang="en-AU" sz="2800" dirty="0" err="1"/>
              <a:t>đàn</a:t>
            </a:r>
            <a:r>
              <a:rPr lang="en-AU" sz="2800" dirty="0"/>
              <a:t> </a:t>
            </a:r>
            <a:r>
              <a:rPr lang="en-AU" sz="2800" dirty="0" err="1"/>
              <a:t>để</a:t>
            </a:r>
            <a:r>
              <a:rPr lang="en-AU" sz="2800" dirty="0"/>
              <a:t> </a:t>
            </a:r>
            <a:r>
              <a:rPr lang="en-AU" sz="2800" dirty="0" err="1"/>
              <a:t>sản</a:t>
            </a:r>
            <a:r>
              <a:rPr lang="en-AU" sz="2800" dirty="0"/>
              <a:t> </a:t>
            </a:r>
            <a:r>
              <a:rPr lang="en-AU" sz="2800" dirty="0" err="1"/>
              <a:t>xuất</a:t>
            </a:r>
            <a:r>
              <a:rPr lang="en-AU" sz="2800" dirty="0"/>
              <a:t> </a:t>
            </a:r>
            <a:r>
              <a:rPr lang="en-AU" sz="2800" dirty="0" err="1"/>
              <a:t>giấy</a:t>
            </a:r>
            <a:r>
              <a:rPr lang="en-AU" sz="2800" dirty="0"/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AU" sz="2800" dirty="0" err="1"/>
              <a:t>Trồng</a:t>
            </a:r>
            <a:r>
              <a:rPr lang="en-AU" sz="2800" dirty="0"/>
              <a:t> </a:t>
            </a:r>
            <a:r>
              <a:rPr lang="en-AU" sz="2800" dirty="0" err="1"/>
              <a:t>nhiều</a:t>
            </a:r>
            <a:r>
              <a:rPr lang="en-AU" sz="2800" dirty="0"/>
              <a:t> </a:t>
            </a:r>
            <a:r>
              <a:rPr lang="en-AU" sz="2800" dirty="0" err="1"/>
              <a:t>lúa</a:t>
            </a:r>
            <a:r>
              <a:rPr lang="en-AU" sz="2800" dirty="0"/>
              <a:t>, </a:t>
            </a:r>
            <a:r>
              <a:rPr lang="en-AU" sz="2800" dirty="0" err="1"/>
              <a:t>khoai</a:t>
            </a:r>
            <a:r>
              <a:rPr lang="en-AU" sz="2800" dirty="0"/>
              <a:t>, </a:t>
            </a:r>
            <a:r>
              <a:rPr lang="en-AU" sz="2800" dirty="0" err="1"/>
              <a:t>bắp</a:t>
            </a:r>
            <a:r>
              <a:rPr lang="en-AU" sz="2800" dirty="0"/>
              <a:t>, </a:t>
            </a:r>
            <a:r>
              <a:rPr lang="en-AU" sz="2800" dirty="0" err="1"/>
              <a:t>sắn</a:t>
            </a:r>
            <a:r>
              <a:rPr lang="en-AU" sz="2800" dirty="0"/>
              <a:t>, </a:t>
            </a:r>
            <a:r>
              <a:rPr lang="en-AU" sz="2800" dirty="0" err="1"/>
              <a:t>đậu</a:t>
            </a:r>
            <a:r>
              <a:rPr lang="en-AU" sz="2800" dirty="0"/>
              <a:t>, </a:t>
            </a:r>
            <a:r>
              <a:rPr lang="en-AU" sz="2800" dirty="0" err="1"/>
              <a:t>rau</a:t>
            </a:r>
            <a:r>
              <a:rPr lang="en-AU" sz="2800" dirty="0"/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AU" sz="2800" dirty="0" err="1"/>
              <a:t>Nuôi</a:t>
            </a:r>
            <a:r>
              <a:rPr lang="en-AU" sz="2800" dirty="0"/>
              <a:t> </a:t>
            </a:r>
            <a:r>
              <a:rPr lang="en-AU" sz="2800" dirty="0" err="1"/>
              <a:t>nhiều</a:t>
            </a:r>
            <a:r>
              <a:rPr lang="en-AU" sz="2800" dirty="0"/>
              <a:t> </a:t>
            </a:r>
            <a:r>
              <a:rPr lang="en-AU" sz="2800" dirty="0" err="1"/>
              <a:t>heo</a:t>
            </a:r>
            <a:r>
              <a:rPr lang="en-AU" sz="2800" dirty="0"/>
              <a:t>, </a:t>
            </a:r>
            <a:r>
              <a:rPr lang="en-AU" sz="2800" dirty="0" err="1"/>
              <a:t>gà</a:t>
            </a:r>
            <a:r>
              <a:rPr lang="en-AU" sz="2800" dirty="0"/>
              <a:t> </a:t>
            </a:r>
            <a:r>
              <a:rPr lang="en-AU" sz="2800" dirty="0" err="1"/>
              <a:t>vịt</a:t>
            </a:r>
            <a:r>
              <a:rPr lang="en-AU" sz="2800" dirty="0"/>
              <a:t>, </a:t>
            </a:r>
            <a:r>
              <a:rPr lang="en-AU" sz="2800" dirty="0" err="1"/>
              <a:t>trâu</a:t>
            </a:r>
            <a:r>
              <a:rPr lang="en-AU" sz="2800" dirty="0"/>
              <a:t> </a:t>
            </a:r>
            <a:r>
              <a:rPr lang="en-AU" sz="2800" dirty="0" err="1"/>
              <a:t>bò</a:t>
            </a:r>
            <a:r>
              <a:rPr lang="en-AU" sz="2800" dirty="0"/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AU" sz="2800" dirty="0" err="1"/>
              <a:t>Đánh</a:t>
            </a:r>
            <a:r>
              <a:rPr lang="en-AU" sz="2800" dirty="0"/>
              <a:t> </a:t>
            </a:r>
            <a:r>
              <a:rPr lang="en-AU" sz="2800" dirty="0" err="1"/>
              <a:t>bắt</a:t>
            </a:r>
            <a:r>
              <a:rPr lang="en-AU" sz="2800" dirty="0"/>
              <a:t> </a:t>
            </a:r>
            <a:r>
              <a:rPr lang="en-AU" sz="2800" dirty="0" err="1"/>
              <a:t>nhiều</a:t>
            </a:r>
            <a:r>
              <a:rPr lang="en-AU" sz="2800" dirty="0"/>
              <a:t> </a:t>
            </a:r>
            <a:r>
              <a:rPr lang="en-AU" sz="2800" dirty="0" err="1"/>
              <a:t>tôm</a:t>
            </a:r>
            <a:r>
              <a:rPr lang="en-AU" sz="2800" dirty="0"/>
              <a:t> </a:t>
            </a:r>
            <a:r>
              <a:rPr lang="en-AU" sz="2800" dirty="0" err="1"/>
              <a:t>cá</a:t>
            </a:r>
            <a:r>
              <a:rPr lang="en-AU" sz="2800" dirty="0"/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AU" sz="2800" dirty="0" err="1"/>
              <a:t>Trồng</a:t>
            </a:r>
            <a:r>
              <a:rPr lang="en-AU" sz="2800" dirty="0"/>
              <a:t> </a:t>
            </a:r>
            <a:r>
              <a:rPr lang="en-AU" sz="2800" dirty="0" err="1"/>
              <a:t>nhiều</a:t>
            </a:r>
            <a:r>
              <a:rPr lang="en-AU" sz="2800" dirty="0"/>
              <a:t> </a:t>
            </a:r>
            <a:r>
              <a:rPr lang="en-AU" sz="2800" dirty="0" err="1"/>
              <a:t>cây</a:t>
            </a:r>
            <a:r>
              <a:rPr lang="en-AU" sz="2800" dirty="0"/>
              <a:t> </a:t>
            </a:r>
            <a:r>
              <a:rPr lang="en-AU" sz="2800" dirty="0" err="1"/>
              <a:t>đặc</a:t>
            </a:r>
            <a:r>
              <a:rPr lang="en-AU" sz="2800" dirty="0"/>
              <a:t> </a:t>
            </a:r>
            <a:r>
              <a:rPr lang="en-AU" sz="2800" dirty="0" err="1"/>
              <a:t>sản</a:t>
            </a:r>
            <a:r>
              <a:rPr lang="en-AU" sz="2800" dirty="0"/>
              <a:t>: </a:t>
            </a:r>
            <a:r>
              <a:rPr lang="en-AU" sz="2800" dirty="0" err="1"/>
              <a:t>chè</a:t>
            </a:r>
            <a:r>
              <a:rPr lang="en-AU" sz="2800" dirty="0"/>
              <a:t>, </a:t>
            </a:r>
            <a:r>
              <a:rPr lang="en-AU" sz="2800" dirty="0" err="1"/>
              <a:t>cà</a:t>
            </a:r>
            <a:r>
              <a:rPr lang="en-AU" sz="2800" dirty="0"/>
              <a:t> </a:t>
            </a:r>
            <a:r>
              <a:rPr lang="en-AU" sz="2800" dirty="0" err="1"/>
              <a:t>phê</a:t>
            </a:r>
            <a:r>
              <a:rPr lang="en-AU" sz="2800" dirty="0"/>
              <a:t>, </a:t>
            </a:r>
            <a:r>
              <a:rPr lang="en-AU" sz="2800" dirty="0" err="1"/>
              <a:t>hồ</a:t>
            </a:r>
            <a:r>
              <a:rPr lang="en-AU" sz="2800" dirty="0"/>
              <a:t> </a:t>
            </a:r>
            <a:r>
              <a:rPr lang="en-AU" sz="2800" dirty="0" err="1"/>
              <a:t>tiêu</a:t>
            </a:r>
            <a:r>
              <a:rPr lang="en-AU" sz="2800" dirty="0"/>
              <a:t>, </a:t>
            </a:r>
            <a:r>
              <a:rPr lang="en-AU" sz="2800" dirty="0" err="1"/>
              <a:t>điều</a:t>
            </a:r>
            <a:r>
              <a:rPr lang="en-AU" sz="2800" dirty="0" smtClean="0"/>
              <a:t>.</a:t>
            </a:r>
            <a:endParaRPr lang="en-AU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91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05">
        <p14:prism isContent="1"/>
      </p:transition>
    </mc:Choice>
    <mc:Fallback xmlns="">
      <p:transition spd="slow" advTm="537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200799" cy="1202485"/>
          </a:xfrm>
        </p:spPr>
        <p:txBody>
          <a:bodyPr>
            <a:noAutofit/>
          </a:bodyPr>
          <a:lstStyle/>
          <a:p>
            <a:r>
              <a:rPr lang="en-AU" sz="3200" b="1" dirty="0" err="1">
                <a:solidFill>
                  <a:srgbClr val="C00000"/>
                </a:solidFill>
              </a:rPr>
              <a:t>Câu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smtClean="0">
                <a:solidFill>
                  <a:srgbClr val="C00000"/>
                </a:solidFill>
              </a:rPr>
              <a:t>4. </a:t>
            </a:r>
            <a:r>
              <a:rPr lang="en-AU" sz="3200" b="1" dirty="0" err="1" smtClean="0">
                <a:solidFill>
                  <a:srgbClr val="C00000"/>
                </a:solidFill>
              </a:rPr>
              <a:t>Các</a:t>
            </a:r>
            <a:r>
              <a:rPr lang="en-AU" sz="3200" b="1" dirty="0" smtClean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chợ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đầu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mối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nông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sản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lớn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của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thành</a:t>
            </a:r>
            <a:r>
              <a:rPr lang="en-AU" sz="3200" b="1" dirty="0">
                <a:solidFill>
                  <a:srgbClr val="C00000"/>
                </a:solidFill>
              </a:rPr>
              <a:t> </a:t>
            </a:r>
            <a:r>
              <a:rPr lang="en-AU" sz="3200" b="1" dirty="0" err="1">
                <a:solidFill>
                  <a:srgbClr val="C00000"/>
                </a:solidFill>
              </a:rPr>
              <a:t>phố</a:t>
            </a:r>
            <a:r>
              <a:rPr lang="en-AU" sz="3200" b="1" dirty="0">
                <a:solidFill>
                  <a:srgbClr val="C00000"/>
                </a:solidFill>
              </a:rPr>
              <a:t> HCM? 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119256"/>
            <a:ext cx="7056784" cy="4046047"/>
          </a:xfrm>
        </p:spPr>
        <p:txBody>
          <a:bodyPr>
            <a:no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lphaUcPeriod"/>
            </a:pPr>
            <a:r>
              <a:rPr lang="en-AU" sz="3200" dirty="0" err="1"/>
              <a:t>Chợ</a:t>
            </a:r>
            <a:r>
              <a:rPr lang="en-AU" sz="3200" dirty="0"/>
              <a:t> </a:t>
            </a:r>
            <a:r>
              <a:rPr lang="en-AU" sz="3200" dirty="0" err="1"/>
              <a:t>đầu</a:t>
            </a:r>
            <a:r>
              <a:rPr lang="en-AU" sz="3200" dirty="0"/>
              <a:t> </a:t>
            </a:r>
            <a:r>
              <a:rPr lang="en-AU" sz="3200" dirty="0" err="1"/>
              <a:t>mối</a:t>
            </a:r>
            <a:r>
              <a:rPr lang="en-AU" sz="3200" dirty="0"/>
              <a:t> </a:t>
            </a:r>
            <a:r>
              <a:rPr lang="en-AU" sz="3200" dirty="0" err="1"/>
              <a:t>nông</a:t>
            </a:r>
            <a:r>
              <a:rPr lang="en-AU" sz="3200" dirty="0"/>
              <a:t> </a:t>
            </a:r>
            <a:r>
              <a:rPr lang="en-AU" sz="3200" dirty="0" err="1"/>
              <a:t>sản</a:t>
            </a:r>
            <a:r>
              <a:rPr lang="en-AU" sz="3200" dirty="0"/>
              <a:t> </a:t>
            </a:r>
            <a:r>
              <a:rPr lang="en-AU" sz="3200" dirty="0" err="1"/>
              <a:t>Thủ</a:t>
            </a:r>
            <a:r>
              <a:rPr lang="en-AU" sz="3200" dirty="0"/>
              <a:t> </a:t>
            </a:r>
            <a:r>
              <a:rPr lang="en-AU" sz="3200" dirty="0" err="1"/>
              <a:t>Đức</a:t>
            </a:r>
            <a:r>
              <a:rPr lang="en-AU" sz="3200" dirty="0"/>
              <a:t>.</a:t>
            </a:r>
          </a:p>
          <a:p>
            <a:pPr marL="742950" indent="-742950">
              <a:lnSpc>
                <a:spcPct val="150000"/>
              </a:lnSpc>
              <a:buFont typeface="+mj-lt"/>
              <a:buAutoNum type="alphaUcPeriod"/>
            </a:pPr>
            <a:r>
              <a:rPr lang="en-AU" sz="3200" dirty="0" err="1"/>
              <a:t>Chợ</a:t>
            </a:r>
            <a:r>
              <a:rPr lang="en-AU" sz="3200" dirty="0"/>
              <a:t> </a:t>
            </a:r>
            <a:r>
              <a:rPr lang="en-AU" sz="3200" dirty="0" err="1"/>
              <a:t>đầu</a:t>
            </a:r>
            <a:r>
              <a:rPr lang="en-AU" sz="3200" dirty="0"/>
              <a:t> </a:t>
            </a:r>
            <a:r>
              <a:rPr lang="en-AU" sz="3200" dirty="0" err="1"/>
              <a:t>mối</a:t>
            </a:r>
            <a:r>
              <a:rPr lang="en-AU" sz="3200" dirty="0"/>
              <a:t> </a:t>
            </a:r>
            <a:r>
              <a:rPr lang="en-AU" sz="3200" dirty="0" err="1"/>
              <a:t>nông</a:t>
            </a:r>
            <a:r>
              <a:rPr lang="en-AU" sz="3200" dirty="0"/>
              <a:t> </a:t>
            </a:r>
            <a:r>
              <a:rPr lang="en-AU" sz="3200" dirty="0" err="1"/>
              <a:t>sản</a:t>
            </a:r>
            <a:r>
              <a:rPr lang="en-AU" sz="3200" dirty="0"/>
              <a:t> </a:t>
            </a:r>
            <a:r>
              <a:rPr lang="en-AU" sz="3200" dirty="0" err="1"/>
              <a:t>Hóc</a:t>
            </a:r>
            <a:r>
              <a:rPr lang="en-AU" sz="3200" dirty="0"/>
              <a:t> Môn</a:t>
            </a:r>
            <a:r>
              <a:rPr lang="en-AU" sz="3200" dirty="0" smtClean="0"/>
              <a:t>.</a:t>
            </a:r>
          </a:p>
          <a:p>
            <a:pPr marL="742950" indent="-742950">
              <a:lnSpc>
                <a:spcPct val="150000"/>
              </a:lnSpc>
              <a:buFont typeface="+mj-lt"/>
              <a:buAutoNum type="alphaUcPeriod"/>
            </a:pPr>
            <a:r>
              <a:rPr lang="en-AU" sz="3200" dirty="0" err="1" smtClean="0"/>
              <a:t>Chợ</a:t>
            </a:r>
            <a:r>
              <a:rPr lang="en-AU" sz="3200" dirty="0" smtClean="0"/>
              <a:t> </a:t>
            </a:r>
            <a:r>
              <a:rPr lang="en-AU" sz="3200" dirty="0" err="1"/>
              <a:t>đầu</a:t>
            </a:r>
            <a:r>
              <a:rPr lang="en-AU" sz="3200" dirty="0"/>
              <a:t> </a:t>
            </a:r>
            <a:r>
              <a:rPr lang="en-AU" sz="3200" dirty="0" err="1"/>
              <a:t>mối</a:t>
            </a:r>
            <a:r>
              <a:rPr lang="en-AU" sz="3200" dirty="0"/>
              <a:t> </a:t>
            </a:r>
            <a:r>
              <a:rPr lang="en-AU" sz="3200" dirty="0" err="1"/>
              <a:t>nông</a:t>
            </a:r>
            <a:r>
              <a:rPr lang="en-AU" sz="3200" dirty="0"/>
              <a:t> </a:t>
            </a:r>
            <a:r>
              <a:rPr lang="en-AU" sz="3200" dirty="0" err="1"/>
              <a:t>sản</a:t>
            </a:r>
            <a:r>
              <a:rPr lang="en-AU" sz="3200" dirty="0"/>
              <a:t> </a:t>
            </a:r>
            <a:r>
              <a:rPr lang="en-AU" sz="3200" dirty="0" err="1"/>
              <a:t>Bình</a:t>
            </a:r>
            <a:r>
              <a:rPr lang="en-AU" sz="3200" dirty="0"/>
              <a:t> </a:t>
            </a:r>
            <a:r>
              <a:rPr lang="en-AU" sz="3200" dirty="0" err="1"/>
              <a:t>Điền</a:t>
            </a:r>
            <a:r>
              <a:rPr lang="en-AU" sz="32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sz="3200" dirty="0"/>
              <a:t>	( </a:t>
            </a:r>
            <a:r>
              <a:rPr lang="en-AU" sz="3200" dirty="0" err="1"/>
              <a:t>Bình</a:t>
            </a:r>
            <a:r>
              <a:rPr lang="en-AU" sz="3200" dirty="0"/>
              <a:t> </a:t>
            </a:r>
            <a:r>
              <a:rPr lang="en-AU" sz="3200" dirty="0" err="1"/>
              <a:t>Chánh</a:t>
            </a:r>
            <a:r>
              <a:rPr lang="en-AU" sz="3200" dirty="0" smtClean="0"/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sz="3200" dirty="0" smtClean="0">
                <a:solidFill>
                  <a:srgbClr val="00B0F0"/>
                </a:solidFill>
              </a:rPr>
              <a:t>D</a:t>
            </a:r>
            <a:r>
              <a:rPr lang="en-AU" sz="3200" dirty="0" smtClean="0"/>
              <a:t>.    </a:t>
            </a:r>
            <a:r>
              <a:rPr lang="en-AU" sz="3200" dirty="0" err="1" smtClean="0"/>
              <a:t>Cả</a:t>
            </a:r>
            <a:r>
              <a:rPr lang="en-AU" sz="3200" dirty="0" smtClean="0"/>
              <a:t> 3 </a:t>
            </a:r>
            <a:r>
              <a:rPr lang="en-AU" sz="3200" dirty="0" err="1" smtClean="0"/>
              <a:t>đáp</a:t>
            </a:r>
            <a:r>
              <a:rPr lang="en-AU" sz="3200" dirty="0" smtClean="0"/>
              <a:t> </a:t>
            </a:r>
            <a:r>
              <a:rPr lang="en-AU" sz="3200" dirty="0" err="1" smtClean="0"/>
              <a:t>án</a:t>
            </a:r>
            <a:r>
              <a:rPr lang="en-AU" sz="3200" dirty="0" smtClean="0"/>
              <a:t> </a:t>
            </a:r>
            <a:r>
              <a:rPr lang="en-AU" sz="3200" dirty="0" err="1" smtClean="0"/>
              <a:t>trên</a:t>
            </a:r>
            <a:endParaRPr lang="en-AU" sz="3200" dirty="0" smtClean="0"/>
          </a:p>
          <a:p>
            <a:pPr marL="0" indent="0">
              <a:lnSpc>
                <a:spcPct val="150000"/>
              </a:lnSpc>
              <a:buNone/>
            </a:pPr>
            <a:endParaRPr lang="en-AU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77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1">
        <p14:prism isContent="1"/>
      </p:transition>
    </mc:Choice>
    <mc:Fallback xmlns="">
      <p:transition spd="slow" advTm="366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692696"/>
            <a:ext cx="6965245" cy="1202485"/>
          </a:xfrm>
        </p:spPr>
        <p:txBody>
          <a:bodyPr>
            <a:normAutofit/>
          </a:bodyPr>
          <a:lstStyle/>
          <a:p>
            <a:r>
              <a:rPr lang="en-AU" sz="3600" b="1" dirty="0" err="1">
                <a:solidFill>
                  <a:srgbClr val="C00000"/>
                </a:solidFill>
              </a:rPr>
              <a:t>Câu</a:t>
            </a:r>
            <a:r>
              <a:rPr lang="en-AU" sz="3600" b="1" dirty="0">
                <a:solidFill>
                  <a:srgbClr val="C00000"/>
                </a:solidFill>
              </a:rPr>
              <a:t> </a:t>
            </a:r>
            <a:r>
              <a:rPr lang="en-AU" sz="3600" b="1" dirty="0" smtClean="0">
                <a:solidFill>
                  <a:srgbClr val="C00000"/>
                </a:solidFill>
              </a:rPr>
              <a:t>5. </a:t>
            </a:r>
            <a:r>
              <a:rPr lang="en-AU" sz="3600" b="1" dirty="0" err="1">
                <a:solidFill>
                  <a:srgbClr val="C00000"/>
                </a:solidFill>
              </a:rPr>
              <a:t>Nhóm</a:t>
            </a:r>
            <a:r>
              <a:rPr lang="en-AU" sz="3600" b="1" dirty="0">
                <a:solidFill>
                  <a:srgbClr val="C00000"/>
                </a:solidFill>
              </a:rPr>
              <a:t> </a:t>
            </a:r>
            <a:r>
              <a:rPr lang="en-AU" sz="3600" b="1" dirty="0" err="1">
                <a:solidFill>
                  <a:srgbClr val="C00000"/>
                </a:solidFill>
              </a:rPr>
              <a:t>cây</a:t>
            </a:r>
            <a:r>
              <a:rPr lang="en-AU" sz="3600" b="1" dirty="0">
                <a:solidFill>
                  <a:srgbClr val="C00000"/>
                </a:solidFill>
              </a:rPr>
              <a:t> </a:t>
            </a:r>
            <a:r>
              <a:rPr lang="en-AU" sz="3600" b="1" dirty="0" err="1">
                <a:solidFill>
                  <a:srgbClr val="C00000"/>
                </a:solidFill>
              </a:rPr>
              <a:t>nào</a:t>
            </a:r>
            <a:r>
              <a:rPr lang="en-AU" sz="3600" b="1" dirty="0">
                <a:solidFill>
                  <a:srgbClr val="C00000"/>
                </a:solidFill>
              </a:rPr>
              <a:t> </a:t>
            </a:r>
            <a:r>
              <a:rPr lang="en-AU" sz="3600" b="1" dirty="0" err="1">
                <a:solidFill>
                  <a:srgbClr val="C00000"/>
                </a:solidFill>
              </a:rPr>
              <a:t>là</a:t>
            </a:r>
            <a:r>
              <a:rPr lang="en-AU" sz="3600" b="1" dirty="0">
                <a:solidFill>
                  <a:srgbClr val="C00000"/>
                </a:solidFill>
              </a:rPr>
              <a:t> </a:t>
            </a:r>
            <a:r>
              <a:rPr lang="en-AU" sz="3600" b="1" dirty="0" err="1">
                <a:solidFill>
                  <a:srgbClr val="C00000"/>
                </a:solidFill>
              </a:rPr>
              <a:t>nhóm</a:t>
            </a:r>
            <a:r>
              <a:rPr lang="en-AU" sz="3600" b="1" dirty="0">
                <a:solidFill>
                  <a:srgbClr val="C00000"/>
                </a:solidFill>
              </a:rPr>
              <a:t> </a:t>
            </a:r>
            <a:r>
              <a:rPr lang="en-AU" sz="3600" b="1" dirty="0" err="1">
                <a:solidFill>
                  <a:srgbClr val="C00000"/>
                </a:solidFill>
              </a:rPr>
              <a:t>cây</a:t>
            </a:r>
            <a:r>
              <a:rPr lang="en-AU" sz="3600" b="1" dirty="0">
                <a:solidFill>
                  <a:srgbClr val="C00000"/>
                </a:solidFill>
              </a:rPr>
              <a:t> </a:t>
            </a:r>
            <a:r>
              <a:rPr lang="en-AU" sz="3600" b="1" dirty="0" err="1">
                <a:solidFill>
                  <a:srgbClr val="C00000"/>
                </a:solidFill>
              </a:rPr>
              <a:t>lương</a:t>
            </a:r>
            <a:r>
              <a:rPr lang="en-AU" sz="3600" b="1" dirty="0">
                <a:solidFill>
                  <a:srgbClr val="C00000"/>
                </a:solidFill>
              </a:rPr>
              <a:t> </a:t>
            </a:r>
            <a:r>
              <a:rPr lang="en-AU" sz="3600" b="1" dirty="0" err="1">
                <a:solidFill>
                  <a:srgbClr val="C00000"/>
                </a:solidFill>
              </a:rPr>
              <a:t>thực</a:t>
            </a:r>
            <a:r>
              <a:rPr lang="en-AU" sz="3600" b="1" dirty="0">
                <a:solidFill>
                  <a:srgbClr val="C00000"/>
                </a:solidFill>
              </a:rPr>
              <a:t>: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2119257"/>
            <a:ext cx="7056784" cy="3603812"/>
          </a:xfrm>
        </p:spPr>
        <p:txBody>
          <a:bodyPr/>
          <a:lstStyle/>
          <a:p>
            <a:pPr marL="514350" lvl="0" indent="-514350">
              <a:lnSpc>
                <a:spcPct val="150000"/>
              </a:lnSpc>
              <a:buFont typeface="+mj-lt"/>
              <a:buAutoNum type="alphaUcPeriod"/>
            </a:pPr>
            <a:r>
              <a:rPr lang="en-AU" sz="3200" dirty="0" err="1"/>
              <a:t>Cây</a:t>
            </a:r>
            <a:r>
              <a:rPr lang="en-AU" sz="3200" dirty="0"/>
              <a:t> </a:t>
            </a:r>
            <a:r>
              <a:rPr lang="en-AU" sz="3200" dirty="0" err="1"/>
              <a:t>lúa</a:t>
            </a:r>
            <a:r>
              <a:rPr lang="en-AU" sz="3200" dirty="0"/>
              <a:t>, </a:t>
            </a:r>
            <a:r>
              <a:rPr lang="en-AU" sz="3200" dirty="0" err="1"/>
              <a:t>bắp</a:t>
            </a:r>
            <a:r>
              <a:rPr lang="en-AU" sz="3200" dirty="0"/>
              <a:t>, </a:t>
            </a:r>
            <a:r>
              <a:rPr lang="en-AU" sz="3200" dirty="0" err="1"/>
              <a:t>khoai</a:t>
            </a:r>
            <a:r>
              <a:rPr lang="en-AU" sz="3200" dirty="0"/>
              <a:t> </a:t>
            </a:r>
            <a:r>
              <a:rPr lang="en-AU" sz="3200" dirty="0" err="1"/>
              <a:t>mì</a:t>
            </a:r>
            <a:r>
              <a:rPr lang="en-AU" sz="3200" dirty="0"/>
              <a:t>, </a:t>
            </a:r>
            <a:r>
              <a:rPr lang="en-AU" sz="3200" dirty="0" err="1"/>
              <a:t>khoai</a:t>
            </a:r>
            <a:r>
              <a:rPr lang="en-AU" sz="3200" dirty="0"/>
              <a:t> lang.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lphaUcPeriod"/>
            </a:pPr>
            <a:r>
              <a:rPr lang="en-AU" sz="3200" dirty="0" err="1"/>
              <a:t>Cây</a:t>
            </a:r>
            <a:r>
              <a:rPr lang="en-AU" sz="3200" dirty="0"/>
              <a:t> </a:t>
            </a:r>
            <a:r>
              <a:rPr lang="en-AU" sz="3200" dirty="0" err="1"/>
              <a:t>cà</a:t>
            </a:r>
            <a:r>
              <a:rPr lang="en-AU" sz="3200" dirty="0"/>
              <a:t> </a:t>
            </a:r>
            <a:r>
              <a:rPr lang="en-AU" sz="3200" dirty="0" err="1"/>
              <a:t>phê</a:t>
            </a:r>
            <a:r>
              <a:rPr lang="en-AU" sz="3200" dirty="0"/>
              <a:t>, </a:t>
            </a:r>
            <a:r>
              <a:rPr lang="en-AU" sz="3200" dirty="0" err="1"/>
              <a:t>cây</a:t>
            </a:r>
            <a:r>
              <a:rPr lang="en-AU" sz="3200" dirty="0"/>
              <a:t> </a:t>
            </a:r>
            <a:r>
              <a:rPr lang="en-AU" sz="3200" dirty="0" err="1"/>
              <a:t>lúa</a:t>
            </a:r>
            <a:r>
              <a:rPr lang="en-AU" sz="3200" dirty="0"/>
              <a:t>, </a:t>
            </a:r>
            <a:r>
              <a:rPr lang="en-AU" sz="3200" dirty="0" err="1"/>
              <a:t>cây</a:t>
            </a:r>
            <a:r>
              <a:rPr lang="en-AU" sz="3200" dirty="0"/>
              <a:t> </a:t>
            </a:r>
            <a:r>
              <a:rPr lang="en-AU" sz="3200" dirty="0" err="1"/>
              <a:t>họ</a:t>
            </a:r>
            <a:r>
              <a:rPr lang="en-AU" sz="3200" dirty="0"/>
              <a:t> </a:t>
            </a:r>
            <a:r>
              <a:rPr lang="en-AU" sz="3200" dirty="0" err="1"/>
              <a:t>đậu</a:t>
            </a:r>
            <a:endParaRPr lang="en-AU" sz="3200" dirty="0"/>
          </a:p>
          <a:p>
            <a:pPr marL="514350" lvl="0" indent="-514350">
              <a:lnSpc>
                <a:spcPct val="150000"/>
              </a:lnSpc>
              <a:buFont typeface="+mj-lt"/>
              <a:buAutoNum type="alphaUcPeriod"/>
            </a:pPr>
            <a:r>
              <a:rPr lang="en-AU" sz="3200" dirty="0" err="1"/>
              <a:t>Cây</a:t>
            </a:r>
            <a:r>
              <a:rPr lang="en-AU" sz="3200" dirty="0"/>
              <a:t> </a:t>
            </a:r>
            <a:r>
              <a:rPr lang="en-AU" sz="3200" dirty="0" err="1"/>
              <a:t>xoài</a:t>
            </a:r>
            <a:r>
              <a:rPr lang="en-AU" sz="3200" dirty="0"/>
              <a:t>, </a:t>
            </a:r>
            <a:r>
              <a:rPr lang="en-AU" sz="3200" dirty="0" err="1"/>
              <a:t>bắp</a:t>
            </a:r>
            <a:r>
              <a:rPr lang="en-AU" sz="3200" dirty="0"/>
              <a:t>, </a:t>
            </a:r>
            <a:r>
              <a:rPr lang="en-AU" sz="3200" dirty="0" err="1"/>
              <a:t>khoai</a:t>
            </a:r>
            <a:r>
              <a:rPr lang="en-AU" sz="3200" dirty="0"/>
              <a:t> </a:t>
            </a:r>
            <a:r>
              <a:rPr lang="en-AU" sz="3200" dirty="0" err="1"/>
              <a:t>mì</a:t>
            </a:r>
            <a:r>
              <a:rPr lang="en-AU" sz="3200" dirty="0"/>
              <a:t>, </a:t>
            </a:r>
            <a:r>
              <a:rPr lang="en-AU" sz="3200" dirty="0" err="1"/>
              <a:t>khoai</a:t>
            </a:r>
            <a:r>
              <a:rPr lang="en-AU" sz="3200" dirty="0"/>
              <a:t> lang.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lphaUcPeriod"/>
            </a:pPr>
            <a:r>
              <a:rPr lang="en-AU" sz="3200" dirty="0" err="1"/>
              <a:t>Cả</a:t>
            </a:r>
            <a:r>
              <a:rPr lang="en-AU" sz="3200" dirty="0"/>
              <a:t> 3 </a:t>
            </a:r>
            <a:r>
              <a:rPr lang="en-AU" sz="3200" dirty="0" err="1"/>
              <a:t>đáp</a:t>
            </a:r>
            <a:r>
              <a:rPr lang="en-AU" sz="3200" dirty="0"/>
              <a:t> </a:t>
            </a:r>
            <a:r>
              <a:rPr lang="en-AU" sz="3200" dirty="0" err="1"/>
              <a:t>án</a:t>
            </a:r>
            <a:r>
              <a:rPr lang="en-AU" sz="3200" dirty="0"/>
              <a:t> </a:t>
            </a:r>
            <a:r>
              <a:rPr lang="en-AU" sz="3200" dirty="0" err="1"/>
              <a:t>trên</a:t>
            </a:r>
            <a:r>
              <a:rPr lang="en-AU" sz="3200" dirty="0"/>
              <a:t>.</a:t>
            </a:r>
          </a:p>
          <a:p>
            <a:pPr marL="0" indent="0">
              <a:buNone/>
            </a:pPr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372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98">
        <p14:prism isContent="1"/>
      </p:transition>
    </mc:Choice>
    <mc:Fallback xmlns="">
      <p:transition spd="slow" advTm="703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FF0000"/>
                </a:solidFill>
              </a:rPr>
              <a:t>DẶN DÒ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2119257"/>
            <a:ext cx="6840760" cy="3603812"/>
          </a:xfrm>
        </p:spPr>
        <p:txBody>
          <a:bodyPr>
            <a:normAutofit/>
          </a:bodyPr>
          <a:lstStyle/>
          <a:p>
            <a:r>
              <a:rPr lang="en-AU" sz="3600" dirty="0" err="1" smtClean="0"/>
              <a:t>Xem</a:t>
            </a:r>
            <a:r>
              <a:rPr lang="en-AU" sz="3600" dirty="0" smtClean="0"/>
              <a:t> </a:t>
            </a:r>
            <a:r>
              <a:rPr lang="en-AU" sz="3600" dirty="0" err="1" smtClean="0"/>
              <a:t>lại</a:t>
            </a:r>
            <a:r>
              <a:rPr lang="en-AU" sz="3600" dirty="0" smtClean="0"/>
              <a:t> </a:t>
            </a:r>
            <a:r>
              <a:rPr lang="en-AU" sz="3600" dirty="0" err="1" smtClean="0"/>
              <a:t>nội</a:t>
            </a:r>
            <a:r>
              <a:rPr lang="en-AU" sz="3600" dirty="0" smtClean="0"/>
              <a:t> dung </a:t>
            </a:r>
            <a:r>
              <a:rPr lang="en-AU" sz="3600" dirty="0" err="1" smtClean="0"/>
              <a:t>bài</a:t>
            </a:r>
            <a:r>
              <a:rPr lang="en-AU" sz="3600" dirty="0" smtClean="0"/>
              <a:t> </a:t>
            </a:r>
            <a:r>
              <a:rPr lang="en-AU" sz="3600" dirty="0" err="1" smtClean="0"/>
              <a:t>học</a:t>
            </a:r>
            <a:endParaRPr lang="en-AU" sz="3600" dirty="0" smtClean="0"/>
          </a:p>
          <a:p>
            <a:r>
              <a:rPr lang="en-AU" sz="3600" dirty="0" err="1" smtClean="0"/>
              <a:t>Tìm</a:t>
            </a:r>
            <a:r>
              <a:rPr lang="en-AU" sz="3600" dirty="0" smtClean="0"/>
              <a:t> </a:t>
            </a:r>
            <a:r>
              <a:rPr lang="en-AU" sz="3600" dirty="0" err="1" smtClean="0"/>
              <a:t>hiểu</a:t>
            </a:r>
            <a:r>
              <a:rPr lang="en-AU" sz="3600" dirty="0" smtClean="0"/>
              <a:t> </a:t>
            </a:r>
            <a:r>
              <a:rPr lang="en-AU" sz="3600" dirty="0" err="1" smtClean="0"/>
              <a:t>các</a:t>
            </a:r>
            <a:r>
              <a:rPr lang="en-AU" sz="3600" dirty="0" smtClean="0"/>
              <a:t> </a:t>
            </a:r>
            <a:r>
              <a:rPr lang="en-AU" sz="3600" dirty="0" err="1" smtClean="0"/>
              <a:t>câu</a:t>
            </a:r>
            <a:r>
              <a:rPr lang="en-AU" sz="3600" dirty="0" smtClean="0"/>
              <a:t> </a:t>
            </a:r>
            <a:r>
              <a:rPr lang="en-AU" sz="3600" dirty="0" err="1" smtClean="0"/>
              <a:t>hỏi</a:t>
            </a:r>
            <a:r>
              <a:rPr lang="en-AU" sz="3600" dirty="0" smtClean="0"/>
              <a:t> </a:t>
            </a:r>
            <a:r>
              <a:rPr lang="en-AU" sz="3600" dirty="0" err="1" smtClean="0"/>
              <a:t>trong</a:t>
            </a:r>
            <a:r>
              <a:rPr lang="en-AU" sz="3600" dirty="0" smtClean="0"/>
              <a:t> </a:t>
            </a:r>
            <a:r>
              <a:rPr lang="en-AU" sz="3600" dirty="0" err="1" smtClean="0"/>
              <a:t>bài</a:t>
            </a:r>
            <a:r>
              <a:rPr lang="en-AU" sz="3600" dirty="0" smtClean="0"/>
              <a:t> 3</a:t>
            </a:r>
            <a:endParaRPr lang="en-AU" sz="36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5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78">
        <p14:prism isContent="1"/>
      </p:transition>
    </mc:Choice>
    <mc:Fallback xmlns="">
      <p:transition spd="slow" advTm="492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475656" y="1844824"/>
            <a:ext cx="6552728" cy="3600400"/>
          </a:xfrm>
          <a:prstGeom prst="rect">
            <a:avLst/>
          </a:prstGeom>
        </p:spPr>
        <p:txBody>
          <a:bodyPr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800" b="1" dirty="0" smtClean="0">
                <a:solidFill>
                  <a:srgbClr val="C00000"/>
                </a:solidFill>
              </a:rPr>
              <a:t>I. VAI TRÒ CỦA TRỒNG TRỌT</a:t>
            </a:r>
            <a:endParaRPr lang="en-US" sz="2800" dirty="0" smtClean="0"/>
          </a:p>
          <a:p>
            <a:pPr>
              <a:buFontTx/>
              <a:buChar char="-"/>
              <a:defRPr/>
            </a:pPr>
            <a:r>
              <a:rPr lang="en-US" sz="2800" dirty="0" err="1" smtClean="0">
                <a:hlinkClick r:id="rId5" action="ppaction://hlinksldjump"/>
              </a:rPr>
              <a:t>Cung</a:t>
            </a:r>
            <a:r>
              <a:rPr lang="en-US" sz="2800" dirty="0" smtClean="0">
                <a:hlinkClick r:id="rId5" action="ppaction://hlinksldjump"/>
              </a:rPr>
              <a:t> </a:t>
            </a:r>
            <a:r>
              <a:rPr lang="en-US" sz="2800" dirty="0" err="1" smtClean="0">
                <a:hlinkClick r:id="rId5" action="ppaction://hlinksldjump"/>
              </a:rPr>
              <a:t>cấp</a:t>
            </a:r>
            <a:r>
              <a:rPr lang="en-US" sz="2800" dirty="0" smtClean="0">
                <a:hlinkClick r:id="rId5" action="ppaction://hlinksldjump"/>
              </a:rPr>
              <a:t> </a:t>
            </a:r>
            <a:r>
              <a:rPr lang="en-US" sz="2800" dirty="0" err="1" smtClean="0">
                <a:hlinkClick r:id="rId5" action="ppaction://hlinksldjump"/>
              </a:rPr>
              <a:t>lương</a:t>
            </a:r>
            <a:r>
              <a:rPr lang="en-US" sz="2800" dirty="0" smtClean="0">
                <a:hlinkClick r:id="rId5" action="ppaction://hlinksldjump"/>
              </a:rPr>
              <a:t> </a:t>
            </a:r>
            <a:r>
              <a:rPr lang="en-US" sz="2800" dirty="0" err="1" smtClean="0">
                <a:hlinkClick r:id="rId5" action="ppaction://hlinksldjump"/>
              </a:rPr>
              <a:t>thực</a:t>
            </a:r>
            <a:r>
              <a:rPr lang="en-US" sz="2800" dirty="0" smtClean="0">
                <a:hlinkClick r:id="rId5" action="ppaction://hlinksldjump"/>
              </a:rPr>
              <a:t>, </a:t>
            </a:r>
            <a:r>
              <a:rPr lang="en-US" sz="2800" dirty="0" err="1" smtClean="0">
                <a:hlinkClick r:id="rId5" action="ppaction://hlinksldjump"/>
              </a:rPr>
              <a:t>thực</a:t>
            </a:r>
            <a:r>
              <a:rPr lang="en-US" sz="2800" dirty="0" smtClean="0">
                <a:hlinkClick r:id="rId5" action="ppaction://hlinksldjump"/>
              </a:rPr>
              <a:t> </a:t>
            </a:r>
            <a:r>
              <a:rPr lang="en-US" sz="2800" dirty="0" err="1" smtClean="0">
                <a:hlinkClick r:id="rId5" action="ppaction://hlinksldjump"/>
              </a:rPr>
              <a:t>phẩm</a:t>
            </a:r>
            <a:r>
              <a:rPr lang="en-US" sz="2800" dirty="0" smtClean="0">
                <a:hlinkClick r:id="rId5" action="ppaction://hlinksldjump"/>
              </a:rPr>
              <a:t> </a:t>
            </a:r>
            <a:r>
              <a:rPr lang="en-US" sz="2800" dirty="0" err="1" smtClean="0">
                <a:hlinkClick r:id="rId5" action="ppaction://hlinksldjump"/>
              </a:rPr>
              <a:t>cho</a:t>
            </a:r>
            <a:r>
              <a:rPr lang="en-US" sz="2800" dirty="0" smtClean="0">
                <a:hlinkClick r:id="rId5" action="ppaction://hlinksldjump"/>
              </a:rPr>
              <a:t> con </a:t>
            </a:r>
            <a:r>
              <a:rPr lang="en-US" sz="2800" dirty="0" err="1" smtClean="0">
                <a:hlinkClick r:id="rId5" action="ppaction://hlinksldjump"/>
              </a:rPr>
              <a:t>người</a:t>
            </a:r>
            <a:r>
              <a:rPr lang="en-US" sz="2800" dirty="0" smtClean="0">
                <a:hlinkClick r:id="rId5" action="ppaction://hlinksldjump"/>
              </a:rPr>
              <a:t>.</a:t>
            </a:r>
            <a:endParaRPr lang="en-US" sz="2800" dirty="0" smtClean="0"/>
          </a:p>
          <a:p>
            <a:pPr>
              <a:buFontTx/>
              <a:buChar char="-"/>
              <a:defRPr/>
            </a:pPr>
            <a:r>
              <a:rPr lang="en-US" sz="2800" dirty="0" err="1" smtClean="0">
                <a:hlinkClick r:id="rId6" action="ppaction://hlinksldjump"/>
              </a:rPr>
              <a:t>Cung</a:t>
            </a:r>
            <a:r>
              <a:rPr lang="en-US" sz="2800" dirty="0" smtClean="0">
                <a:hlinkClick r:id="rId6" action="ppaction://hlinksldjump"/>
              </a:rPr>
              <a:t> </a:t>
            </a:r>
            <a:r>
              <a:rPr lang="en-US" sz="2800" dirty="0" err="1" smtClean="0">
                <a:hlinkClick r:id="rId6" action="ppaction://hlinksldjump"/>
              </a:rPr>
              <a:t>cấp</a:t>
            </a:r>
            <a:r>
              <a:rPr lang="en-US" sz="2800" dirty="0" smtClean="0">
                <a:hlinkClick r:id="rId6" action="ppaction://hlinksldjump"/>
              </a:rPr>
              <a:t> </a:t>
            </a:r>
            <a:r>
              <a:rPr lang="en-US" sz="2800" dirty="0" err="1" smtClean="0">
                <a:hlinkClick r:id="rId6" action="ppaction://hlinksldjump"/>
              </a:rPr>
              <a:t>nguyên</a:t>
            </a:r>
            <a:r>
              <a:rPr lang="en-US" sz="2800" dirty="0" smtClean="0">
                <a:hlinkClick r:id="rId6" action="ppaction://hlinksldjump"/>
              </a:rPr>
              <a:t> </a:t>
            </a:r>
            <a:r>
              <a:rPr lang="en-US" sz="2800" dirty="0" err="1" smtClean="0">
                <a:hlinkClick r:id="rId6" action="ppaction://hlinksldjump"/>
              </a:rPr>
              <a:t>liệu</a:t>
            </a:r>
            <a:r>
              <a:rPr lang="en-US" sz="2800" dirty="0" smtClean="0">
                <a:hlinkClick r:id="rId6" action="ppaction://hlinksldjump"/>
              </a:rPr>
              <a:t> </a:t>
            </a:r>
            <a:r>
              <a:rPr lang="en-US" sz="2800" dirty="0" err="1" smtClean="0">
                <a:hlinkClick r:id="rId6" action="ppaction://hlinksldjump"/>
              </a:rPr>
              <a:t>cho</a:t>
            </a:r>
            <a:r>
              <a:rPr lang="en-US" sz="2800" dirty="0" smtClean="0">
                <a:hlinkClick r:id="rId6" action="ppaction://hlinksldjump"/>
              </a:rPr>
              <a:t> </a:t>
            </a:r>
            <a:r>
              <a:rPr lang="en-US" sz="2800" dirty="0" err="1" smtClean="0">
                <a:hlinkClick r:id="rId6" action="ppaction://hlinksldjump"/>
              </a:rPr>
              <a:t>ngành</a:t>
            </a:r>
            <a:r>
              <a:rPr lang="en-US" sz="2800" dirty="0" smtClean="0">
                <a:hlinkClick r:id="rId6" action="ppaction://hlinksldjump"/>
              </a:rPr>
              <a:t> </a:t>
            </a:r>
            <a:r>
              <a:rPr lang="en-US" sz="2800" dirty="0" err="1" smtClean="0">
                <a:hlinkClick r:id="rId6" action="ppaction://hlinksldjump"/>
              </a:rPr>
              <a:t>công</a:t>
            </a:r>
            <a:r>
              <a:rPr lang="en-US" sz="2800" dirty="0" smtClean="0">
                <a:hlinkClick r:id="rId6" action="ppaction://hlinksldjump"/>
              </a:rPr>
              <a:t> </a:t>
            </a:r>
            <a:r>
              <a:rPr lang="en-US" sz="2800" dirty="0" err="1" smtClean="0">
                <a:hlinkClick r:id="rId6" action="ppaction://hlinksldjump"/>
              </a:rPr>
              <a:t>nghiệp</a:t>
            </a:r>
            <a:r>
              <a:rPr lang="en-US" sz="2800" dirty="0" smtClean="0">
                <a:hlinkClick r:id="rId6" action="ppaction://hlinksldjump"/>
              </a:rPr>
              <a:t> </a:t>
            </a:r>
            <a:r>
              <a:rPr lang="en-US" sz="2800" dirty="0" err="1" smtClean="0">
                <a:hlinkClick r:id="rId6" action="ppaction://hlinksldjump"/>
              </a:rPr>
              <a:t>chế</a:t>
            </a:r>
            <a:r>
              <a:rPr lang="en-US" sz="2800" dirty="0" smtClean="0">
                <a:hlinkClick r:id="rId6" action="ppaction://hlinksldjump"/>
              </a:rPr>
              <a:t> </a:t>
            </a:r>
            <a:r>
              <a:rPr lang="en-US" sz="2800" dirty="0" err="1" smtClean="0">
                <a:hlinkClick r:id="rId6" action="ppaction://hlinksldjump"/>
              </a:rPr>
              <a:t>biến</a:t>
            </a:r>
            <a:r>
              <a:rPr lang="en-US" sz="2800" dirty="0">
                <a:hlinkClick r:id="rId6" action="ppaction://hlinksldjump"/>
              </a:rPr>
              <a:t>.</a:t>
            </a:r>
            <a:endParaRPr lang="en-US" sz="2800" dirty="0" smtClean="0"/>
          </a:p>
          <a:p>
            <a:pPr>
              <a:buFontTx/>
              <a:buChar char="-"/>
              <a:defRPr/>
            </a:pPr>
            <a:r>
              <a:rPr lang="en-US" sz="2800" dirty="0" err="1" smtClean="0"/>
              <a:t>Cung</a:t>
            </a:r>
            <a:r>
              <a:rPr lang="en-US" sz="2800" dirty="0" smtClean="0"/>
              <a:t> </a:t>
            </a:r>
            <a:r>
              <a:rPr lang="en-US" sz="2800" dirty="0" err="1" smtClean="0"/>
              <a:t>cấp</a:t>
            </a:r>
            <a:r>
              <a:rPr lang="en-US" sz="2800" dirty="0" smtClean="0"/>
              <a:t> </a:t>
            </a:r>
            <a:r>
              <a:rPr lang="en-US" sz="2800" dirty="0" err="1" smtClean="0"/>
              <a:t>thức</a:t>
            </a:r>
            <a:r>
              <a:rPr lang="en-US" sz="2800" dirty="0" smtClean="0"/>
              <a:t> </a:t>
            </a:r>
            <a:r>
              <a:rPr lang="en-US" sz="2800" dirty="0" err="1" smtClean="0"/>
              <a:t>ăn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chăn</a:t>
            </a:r>
            <a:r>
              <a:rPr lang="en-US" sz="2800" dirty="0" smtClean="0"/>
              <a:t> </a:t>
            </a:r>
            <a:r>
              <a:rPr lang="en-US" sz="2800" dirty="0" err="1" smtClean="0"/>
              <a:t>nuôi</a:t>
            </a:r>
            <a:r>
              <a:rPr lang="en-US" sz="2800" dirty="0" smtClean="0"/>
              <a:t>.</a:t>
            </a:r>
          </a:p>
          <a:p>
            <a:pPr>
              <a:buFontTx/>
              <a:buChar char="-"/>
              <a:defRPr/>
            </a:pPr>
            <a:r>
              <a:rPr lang="en-US" sz="2800" dirty="0" err="1" smtClean="0">
                <a:hlinkClick r:id="rId7" action="ppaction://hlinksldjump"/>
              </a:rPr>
              <a:t>Cung</a:t>
            </a:r>
            <a:r>
              <a:rPr lang="en-US" sz="2800" dirty="0" smtClean="0">
                <a:hlinkClick r:id="rId7" action="ppaction://hlinksldjump"/>
              </a:rPr>
              <a:t> </a:t>
            </a:r>
            <a:r>
              <a:rPr lang="en-US" sz="2800" dirty="0" err="1" smtClean="0">
                <a:hlinkClick r:id="rId7" action="ppaction://hlinksldjump"/>
              </a:rPr>
              <a:t>cấp</a:t>
            </a:r>
            <a:r>
              <a:rPr lang="en-US" sz="2800" dirty="0" smtClean="0">
                <a:hlinkClick r:id="rId7" action="ppaction://hlinksldjump"/>
              </a:rPr>
              <a:t> </a:t>
            </a:r>
            <a:r>
              <a:rPr lang="en-US" sz="2800" dirty="0" err="1" smtClean="0">
                <a:hlinkClick r:id="rId7" action="ppaction://hlinksldjump"/>
              </a:rPr>
              <a:t>nông</a:t>
            </a:r>
            <a:r>
              <a:rPr lang="en-US" sz="2800" dirty="0" smtClean="0">
                <a:hlinkClick r:id="rId7" action="ppaction://hlinksldjump"/>
              </a:rPr>
              <a:t> </a:t>
            </a:r>
            <a:r>
              <a:rPr lang="en-US" sz="2800" dirty="0" err="1" smtClean="0">
                <a:hlinkClick r:id="rId7" action="ppaction://hlinksldjump"/>
              </a:rPr>
              <a:t>sản</a:t>
            </a:r>
            <a:r>
              <a:rPr lang="en-US" sz="2800" dirty="0" smtClean="0">
                <a:hlinkClick r:id="rId7" action="ppaction://hlinksldjump"/>
              </a:rPr>
              <a:t> </a:t>
            </a:r>
            <a:r>
              <a:rPr lang="en-US" sz="2800" dirty="0" err="1" smtClean="0">
                <a:hlinkClick r:id="rId7" action="ppaction://hlinksldjump"/>
              </a:rPr>
              <a:t>để</a:t>
            </a:r>
            <a:r>
              <a:rPr lang="en-US" sz="2800" dirty="0" smtClean="0">
                <a:hlinkClick r:id="rId7" action="ppaction://hlinksldjump"/>
              </a:rPr>
              <a:t> </a:t>
            </a:r>
            <a:r>
              <a:rPr lang="en-US" sz="2800" dirty="0" err="1" smtClean="0">
                <a:hlinkClick r:id="rId7" action="ppaction://hlinksldjump"/>
              </a:rPr>
              <a:t>xuất</a:t>
            </a:r>
            <a:r>
              <a:rPr lang="en-US" sz="2800" dirty="0" smtClean="0">
                <a:hlinkClick r:id="rId7" action="ppaction://hlinksldjump"/>
              </a:rPr>
              <a:t> </a:t>
            </a:r>
            <a:r>
              <a:rPr lang="en-US" sz="2800" dirty="0" err="1" smtClean="0">
                <a:hlinkClick r:id="rId7" action="ppaction://hlinksldjump"/>
              </a:rPr>
              <a:t>khẩu</a:t>
            </a:r>
            <a:r>
              <a:rPr lang="en-US" sz="2800" dirty="0">
                <a:hlinkClick r:id="rId7" action="ppaction://hlinksldjump"/>
              </a:rPr>
              <a:t>.</a:t>
            </a:r>
            <a:endParaRPr lang="en-US" sz="2800" dirty="0" smtClean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55576" y="620688"/>
            <a:ext cx="7704856" cy="9361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I. ĐẠI CƯƠNG VỀ KĨ THUẬT TRỒNG TRỌT</a:t>
            </a:r>
            <a:b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VAI TRÒ, NHIỆM VỤ CỦA TRỒNG TRỌT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id-ID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1" descr="Book-09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7584" y="2140756"/>
            <a:ext cx="743778" cy="568164"/>
          </a:xfrm>
          <a:prstGeom prst="rect">
            <a:avLst/>
          </a:prstGeom>
          <a:noFill/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3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12">
        <p14:prism isContent="1"/>
      </p:transition>
    </mc:Choice>
    <mc:Fallback xmlns="">
      <p:transition spd="slow" advTm="275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67544" y="476672"/>
            <a:ext cx="8064896" cy="12241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lang.</a:t>
            </a:r>
            <a:endParaRPr lang="id-ID" sz="2400" dirty="0" smtClean="0"/>
          </a:p>
        </p:txBody>
      </p:sp>
      <p:pic>
        <p:nvPicPr>
          <p:cNvPr id="3" name="Picture 2" descr="http://blogcaycanh.vn/files/large/d6936c74c461c3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23417"/>
            <a:ext cx="3096344" cy="20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ttp://www.luongthuc.com/images/stories/ky_thuat/n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27497"/>
            <a:ext cx="3382958" cy="205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iasvn.org/Images_upload/images/New%20Picture%20(34)(10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3382958" cy="218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fcri.com.vn/Upload/viencayluongthuc/Upload/Image/2015/5/anhthang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58" y="3933056"/>
            <a:ext cx="3079586" cy="220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71">
        <p14:prism isContent="1"/>
      </p:transition>
    </mc:Choice>
    <mc:Fallback xmlns="">
      <p:transition spd="slow" advTm="342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19"/>
            <a:ext cx="6696744" cy="506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45" y="728699"/>
            <a:ext cx="7152796" cy="5364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91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4">
        <p14:prism isContent="1"/>
      </p:transition>
    </mc:Choice>
    <mc:Fallback xmlns="">
      <p:transition spd="slow" advTm="336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 tháng năm 2021: Xuất khẩu nhiều nông sản chủ lực tăng mạnh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74" y="692696"/>
            <a:ext cx="7200800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Xuất khẩu 50 tấn vải thiều Bắc Giang sang Nhật Bản | VOV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74" y="692696"/>
            <a:ext cx="720080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5 dấu hiệu nhận biết nhãn lồng Hưng Yên &amp;quot;xịn&amp;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74" y="692696"/>
            <a:ext cx="720080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Điều kiện nghiêm ngặt để xuất khẩu thanh long sang Australia | Kinh doanh |  Vietnam+ (VietnamPlus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74" y="692696"/>
            <a:ext cx="720080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r="8481" b="2121"/>
          <a:stretch/>
        </p:blipFill>
        <p:spPr bwMode="auto">
          <a:xfrm>
            <a:off x="972574" y="571500"/>
            <a:ext cx="7200800" cy="559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603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12">
        <p14:prism isContent="1"/>
      </p:transition>
    </mc:Choice>
    <mc:Fallback xmlns="">
      <p:transition spd="slow" advTm="1103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27584" y="548680"/>
            <a:ext cx="7488832" cy="1756791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II. NHIỆM VỤ CỦA TRỒNG TRỌT</a:t>
            </a:r>
          </a:p>
          <a:p>
            <a:pPr>
              <a:buFont typeface="Arial" charset="0"/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id-ID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27584" y="908721"/>
            <a:ext cx="7488832" cy="4896544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Arial" charset="0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Font typeface="Arial" charset="0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vừng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mè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)…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Font typeface="Arial" charset="0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Font typeface="Arial" charset="0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mía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 typeface="Arial" charset="0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 typeface="Arial" charset="0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chè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café,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id-ID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789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69">
        <p14:prism isContent="1"/>
      </p:transition>
    </mc:Choice>
    <mc:Fallback xmlns="">
      <p:transition spd="slow" advTm="1436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827584" y="548680"/>
            <a:ext cx="7560840" cy="1728192"/>
          </a:xfrm>
          <a:prstGeom prst="rect">
            <a:avLst/>
          </a:prstGeom>
        </p:spPr>
        <p:txBody>
          <a:bodyPr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b="1" dirty="0" smtClean="0">
                <a:solidFill>
                  <a:srgbClr val="C00000"/>
                </a:solidFill>
              </a:rPr>
              <a:t>III. ĐỂ THỰC HIỆN NHIỆM VỤ CỦA TRỒNG TRỌT, CẦN SỬ DỤNG NHỮNG BIỆN PHÁP GÌ?</a:t>
            </a:r>
          </a:p>
          <a:p>
            <a:pPr marL="0" indent="0">
              <a:buNone/>
              <a:defRPr/>
            </a:pPr>
            <a:r>
              <a:rPr lang="en-US" dirty="0"/>
              <a:t> </a:t>
            </a:r>
            <a:r>
              <a:rPr lang="en-US" b="1" dirty="0" err="1" smtClean="0"/>
              <a:t>Bài</a:t>
            </a:r>
            <a:r>
              <a:rPr lang="en-US" b="1" dirty="0" smtClean="0"/>
              <a:t> </a:t>
            </a:r>
            <a:r>
              <a:rPr lang="en-US" b="1" dirty="0" err="1" smtClean="0"/>
              <a:t>tập</a:t>
            </a:r>
            <a:r>
              <a:rPr lang="en-US" b="1" dirty="0" smtClean="0"/>
              <a:t>: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hãy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vở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mẫu</a:t>
            </a:r>
            <a:r>
              <a:rPr lang="en-US" dirty="0" smtClean="0"/>
              <a:t> </a:t>
            </a:r>
            <a:r>
              <a:rPr lang="en-US" dirty="0" err="1" smtClean="0"/>
              <a:t>bảng</a:t>
            </a:r>
            <a:r>
              <a:rPr lang="en-US" dirty="0" smtClean="0"/>
              <a:t> </a:t>
            </a:r>
            <a:r>
              <a:rPr lang="en-US" dirty="0" err="1" smtClean="0"/>
              <a:t>dưới</a:t>
            </a:r>
            <a:r>
              <a:rPr lang="en-US" dirty="0" smtClean="0"/>
              <a:t> </a:t>
            </a:r>
            <a:r>
              <a:rPr lang="en-US" dirty="0" err="1" smtClean="0"/>
              <a:t>đây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mục</a:t>
            </a:r>
            <a:r>
              <a:rPr lang="en-US" dirty="0" smtClean="0"/>
              <a:t> </a:t>
            </a:r>
            <a:r>
              <a:rPr lang="en-US" dirty="0" err="1" smtClean="0"/>
              <a:t>đích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biện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.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9274861"/>
              </p:ext>
            </p:extLst>
          </p:nvPr>
        </p:nvGraphicFramePr>
        <p:xfrm>
          <a:off x="971600" y="2248271"/>
          <a:ext cx="7200800" cy="3917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5474"/>
                <a:gridCol w="2975326"/>
              </a:tblGrid>
              <a:tr h="660924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id-ID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đích</a:t>
                      </a:r>
                      <a:endParaRPr lang="id-ID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</a:tr>
              <a:tr h="9418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endParaRPr lang="id-ID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id-ID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</a:tr>
              <a:tr h="941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lấn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A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id-ID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id-ID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</a:tr>
              <a:tr h="137240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Áp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kĩ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trọt</a:t>
                      </a:r>
                      <a:endParaRPr lang="id-ID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id-ID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8542295"/>
              </p:ext>
            </p:extLst>
          </p:nvPr>
        </p:nvGraphicFramePr>
        <p:xfrm>
          <a:off x="827584" y="1484782"/>
          <a:ext cx="7429887" cy="4680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8380"/>
                <a:gridCol w="3691507"/>
              </a:tblGrid>
              <a:tr h="724332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id-ID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đích</a:t>
                      </a:r>
                      <a:endParaRPr lang="id-ID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</a:tr>
              <a:tr h="1144353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endParaRPr lang="id-ID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id-ID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</a:tr>
              <a:tr h="11443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lấn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endParaRPr lang="id-ID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id-ID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canh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endParaRPr lang="id-ID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</a:tr>
              <a:tr h="1667484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Áp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kĩ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trọt</a:t>
                      </a:r>
                      <a:endParaRPr lang="id-ID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Giúp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trưởng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triển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id-ID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</a:tr>
            </a:tbl>
          </a:graphicData>
        </a:graphic>
      </p:graphicFrame>
      <p:pic>
        <p:nvPicPr>
          <p:cNvPr id="6" name="Picture 11" descr="Book-0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6614" y="1556792"/>
            <a:ext cx="743778" cy="568164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16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32">
        <p14:prism isContent="1"/>
      </p:transition>
    </mc:Choice>
    <mc:Fallback xmlns="">
      <p:transition spd="slow" advTm="174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>
                <a:solidFill>
                  <a:srgbClr val="FF0000"/>
                </a:solidFill>
              </a:rPr>
              <a:t>Dặn</a:t>
            </a:r>
            <a:r>
              <a:rPr lang="en-AU" dirty="0" smtClean="0">
                <a:solidFill>
                  <a:srgbClr val="FF0000"/>
                </a:solidFill>
              </a:rPr>
              <a:t> </a:t>
            </a:r>
            <a:r>
              <a:rPr lang="en-AU" dirty="0" err="1" smtClean="0">
                <a:solidFill>
                  <a:srgbClr val="FF0000"/>
                </a:solidFill>
              </a:rPr>
              <a:t>dò</a:t>
            </a:r>
            <a:r>
              <a:rPr lang="en-AU" dirty="0" smtClean="0">
                <a:solidFill>
                  <a:srgbClr val="FF0000"/>
                </a:solidFill>
              </a:rPr>
              <a:t> </a:t>
            </a:r>
            <a:r>
              <a:rPr lang="en-AU" dirty="0" err="1" smtClean="0">
                <a:solidFill>
                  <a:srgbClr val="FF0000"/>
                </a:solidFill>
              </a:rPr>
              <a:t>bài</a:t>
            </a:r>
            <a:r>
              <a:rPr lang="en-AU" dirty="0" smtClean="0">
                <a:solidFill>
                  <a:srgbClr val="FF0000"/>
                </a:solidFill>
              </a:rPr>
              <a:t> 1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63040" y="2119257"/>
            <a:ext cx="6196405" cy="1525767"/>
          </a:xfrm>
        </p:spPr>
        <p:txBody>
          <a:bodyPr>
            <a:normAutofit/>
          </a:bodyPr>
          <a:lstStyle/>
          <a:p>
            <a:r>
              <a:rPr lang="en-AU" dirty="0" err="1" smtClean="0"/>
              <a:t>Học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r>
              <a:rPr lang="en-AU" dirty="0" smtClean="0"/>
              <a:t> I.</a:t>
            </a:r>
          </a:p>
          <a:p>
            <a:r>
              <a:rPr lang="en-AU" dirty="0" err="1" smtClean="0"/>
              <a:t>Trả</a:t>
            </a:r>
            <a:r>
              <a:rPr lang="en-AU" dirty="0" smtClean="0"/>
              <a:t> </a:t>
            </a:r>
            <a:r>
              <a:rPr lang="en-AU" dirty="0" err="1" smtClean="0"/>
              <a:t>lời</a:t>
            </a:r>
            <a:r>
              <a:rPr lang="en-AU" dirty="0" smtClean="0"/>
              <a:t> </a:t>
            </a:r>
            <a:r>
              <a:rPr lang="en-AU" dirty="0" err="1" smtClean="0"/>
              <a:t>câu</a:t>
            </a:r>
            <a:r>
              <a:rPr lang="en-AU" dirty="0" smtClean="0"/>
              <a:t> </a:t>
            </a:r>
            <a:r>
              <a:rPr lang="en-AU" dirty="0" err="1" smtClean="0"/>
              <a:t>hỏi</a:t>
            </a:r>
            <a:r>
              <a:rPr lang="en-AU" dirty="0" smtClean="0"/>
              <a:t> </a:t>
            </a:r>
            <a:r>
              <a:rPr lang="en-AU" dirty="0" err="1" smtClean="0"/>
              <a:t>sau</a:t>
            </a:r>
            <a:r>
              <a:rPr lang="en-AU" dirty="0" smtClean="0"/>
              <a:t>: </a:t>
            </a:r>
            <a:r>
              <a:rPr lang="en-AU" dirty="0" err="1" smtClean="0"/>
              <a:t>Em</a:t>
            </a:r>
            <a:r>
              <a:rPr lang="en-AU" dirty="0" smtClean="0"/>
              <a:t> </a:t>
            </a:r>
            <a:r>
              <a:rPr lang="en-AU" dirty="0" err="1" smtClean="0"/>
              <a:t>hãy</a:t>
            </a:r>
            <a:r>
              <a:rPr lang="en-AU" dirty="0" smtClean="0"/>
              <a:t> </a:t>
            </a:r>
            <a:r>
              <a:rPr lang="en-AU" dirty="0" err="1" smtClean="0"/>
              <a:t>kể</a:t>
            </a:r>
            <a:r>
              <a:rPr lang="en-AU" dirty="0" smtClean="0"/>
              <a:t> </a:t>
            </a:r>
            <a:r>
              <a:rPr lang="en-AU" dirty="0" err="1" smtClean="0"/>
              <a:t>tên</a:t>
            </a:r>
            <a:r>
              <a:rPr lang="en-AU" dirty="0" smtClean="0"/>
              <a:t> </a:t>
            </a:r>
            <a:r>
              <a:rPr lang="en-AU" dirty="0" err="1" smtClean="0"/>
              <a:t>một</a:t>
            </a:r>
            <a:r>
              <a:rPr lang="en-AU" dirty="0" smtClean="0"/>
              <a:t> </a:t>
            </a:r>
            <a:r>
              <a:rPr lang="en-AU" dirty="0" err="1" smtClean="0"/>
              <a:t>số</a:t>
            </a:r>
            <a:r>
              <a:rPr lang="en-AU" dirty="0" smtClean="0"/>
              <a:t> </a:t>
            </a:r>
            <a:r>
              <a:rPr lang="en-AU" dirty="0" err="1" smtClean="0"/>
              <a:t>ngành</a:t>
            </a:r>
            <a:r>
              <a:rPr lang="en-AU" dirty="0" smtClean="0"/>
              <a:t> </a:t>
            </a:r>
            <a:r>
              <a:rPr lang="en-AU" dirty="0" err="1" smtClean="0"/>
              <a:t>nghề</a:t>
            </a:r>
            <a:r>
              <a:rPr lang="en-AU" dirty="0" smtClean="0"/>
              <a:t> </a:t>
            </a:r>
            <a:r>
              <a:rPr lang="en-AU" dirty="0" err="1" smtClean="0"/>
              <a:t>phổ</a:t>
            </a:r>
            <a:r>
              <a:rPr lang="en-AU" dirty="0" smtClean="0"/>
              <a:t> </a:t>
            </a:r>
            <a:r>
              <a:rPr lang="en-AU" dirty="0" err="1" smtClean="0"/>
              <a:t>biến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r>
              <a:rPr lang="en-AU" dirty="0" smtClean="0"/>
              <a:t> </a:t>
            </a:r>
            <a:r>
              <a:rPr lang="en-AU" dirty="0" err="1" smtClean="0"/>
              <a:t>trồng</a:t>
            </a:r>
            <a:r>
              <a:rPr lang="en-AU" dirty="0" smtClean="0"/>
              <a:t> </a:t>
            </a:r>
            <a:r>
              <a:rPr lang="en-AU" dirty="0" err="1" smtClean="0"/>
              <a:t>trọt</a:t>
            </a:r>
            <a:r>
              <a:rPr lang="en-AU" dirty="0" smtClean="0"/>
              <a:t>.</a:t>
            </a:r>
            <a:endParaRPr lang="en-AU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1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7">
        <p14:prism isContent="1"/>
      </p:transition>
    </mc:Choice>
    <mc:Fallback xmlns="">
      <p:transition spd="slow" advTm="187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6.6|1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4.8|5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6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5|5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|6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3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4|4.5|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9.7|16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5.2|4.6|6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7|4|2.6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9.1|32.3|1.9|1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.7|53|4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5|17.7|100.3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905</TotalTime>
  <Words>1305</Words>
  <Application>Microsoft Office PowerPoint</Application>
  <PresentationFormat>On-screen Show (4:3)</PresentationFormat>
  <Paragraphs>128</Paragraphs>
  <Slides>28</Slides>
  <Notes>0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Pushpin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bài 1</vt:lpstr>
      <vt:lpstr>CHỦ ĐỀ 1. ĐẤT TRỒNG(3 tiết) Bài 2, 3, 4, 5, 6</vt:lpstr>
      <vt:lpstr>PowerPoint Presentation</vt:lpstr>
      <vt:lpstr>Có phải tất cả các loại đất được tìm thấy trên bề mặt của vỏ trái đất đều là đất trồng hay không? </vt:lpstr>
      <vt:lpstr>PowerPoint Presentation</vt:lpstr>
      <vt:lpstr>Bài 2.KHÁI NIỆM VỀ ĐẤT TRỒNG VÀ THÀNH PHẦN CỦA ĐẤT TRỒNG</vt:lpstr>
      <vt:lpstr>Bài 2.KHÁI NIỆM VỀ ĐẤT TRỒNG VÀ THÀNH PHẦN CỦA ĐẤT TRỒNG</vt:lpstr>
      <vt:lpstr>Bài 2.KHÁI NIỆM VỀ ĐẤT TRỒNG VÀ THÀNH PHẦN CỦA ĐẤT TRỒNG</vt:lpstr>
      <vt:lpstr>PowerPoint Presentation</vt:lpstr>
      <vt:lpstr>PowerPoint Presentation</vt:lpstr>
      <vt:lpstr>Phần khí: cung cấp oxi giúp cây hô hấp</vt:lpstr>
      <vt:lpstr>Phần lỏng: giúp hòa tan các chất dinh dưỡng.</vt:lpstr>
      <vt:lpstr>Phần rắn: cung cấp chất dinh dưỡng và giúp cây đứng vững.</vt:lpstr>
      <vt:lpstr>Vai trò của mùn trong đất</vt:lpstr>
      <vt:lpstr>LUYỆN TẬP Câu 1.Vai trò của trồng trọt:</vt:lpstr>
      <vt:lpstr>Câu 2. Để sản xuất ra nhiều lúa gạo có chất lượng cao, chúng ta cần:</vt:lpstr>
      <vt:lpstr>Câu 3. Nhiệm vụ nào dưới đây không phải của trồng trọt:</vt:lpstr>
      <vt:lpstr>Câu 4. Các chợ đầu mối nông sản lớn của thành phố HCM? </vt:lpstr>
      <vt:lpstr>Câu 5. Nhóm cây nào là nhóm cây lương thực: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81</cp:revision>
  <dcterms:created xsi:type="dcterms:W3CDTF">2021-08-23T00:42:50Z</dcterms:created>
  <dcterms:modified xsi:type="dcterms:W3CDTF">2021-09-07T01:57:12Z</dcterms:modified>
</cp:coreProperties>
</file>